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m4v" ContentType="video/unknown"/>
  <Default Extension="jpg" ContentType="image/jpeg"/>
  <Default Extension="rels" ContentType="application/vnd.openxmlformats-package.relationships+xml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4" r:id="rId3"/>
    <p:sldMasterId id="2147483688" r:id="rId4"/>
    <p:sldMasterId id="2147483750" r:id="rId5"/>
    <p:sldMasterId id="2147483764" r:id="rId6"/>
    <p:sldMasterId id="2147483777" r:id="rId7"/>
    <p:sldMasterId id="2147483800" r:id="rId8"/>
  </p:sldMasterIdLst>
  <p:notesMasterIdLst>
    <p:notesMasterId r:id="rId40"/>
  </p:notesMasterIdLst>
  <p:handoutMasterIdLst>
    <p:handoutMasterId r:id="rId41"/>
  </p:handoutMasterIdLst>
  <p:sldIdLst>
    <p:sldId id="347" r:id="rId9"/>
    <p:sldId id="374" r:id="rId10"/>
    <p:sldId id="321" r:id="rId11"/>
    <p:sldId id="289" r:id="rId12"/>
    <p:sldId id="369" r:id="rId13"/>
    <p:sldId id="353" r:id="rId14"/>
    <p:sldId id="351" r:id="rId15"/>
    <p:sldId id="364" r:id="rId16"/>
    <p:sldId id="368" r:id="rId17"/>
    <p:sldId id="354" r:id="rId18"/>
    <p:sldId id="293" r:id="rId19"/>
    <p:sldId id="366" r:id="rId20"/>
    <p:sldId id="355" r:id="rId21"/>
    <p:sldId id="334" r:id="rId22"/>
    <p:sldId id="367" r:id="rId23"/>
    <p:sldId id="349" r:id="rId24"/>
    <p:sldId id="356" r:id="rId25"/>
    <p:sldId id="348" r:id="rId26"/>
    <p:sldId id="346" r:id="rId27"/>
    <p:sldId id="360" r:id="rId28"/>
    <p:sldId id="370" r:id="rId29"/>
    <p:sldId id="357" r:id="rId30"/>
    <p:sldId id="361" r:id="rId31"/>
    <p:sldId id="371" r:id="rId32"/>
    <p:sldId id="335" r:id="rId33"/>
    <p:sldId id="352" r:id="rId34"/>
    <p:sldId id="358" r:id="rId35"/>
    <p:sldId id="363" r:id="rId36"/>
    <p:sldId id="309" r:id="rId37"/>
    <p:sldId id="362" r:id="rId38"/>
    <p:sldId id="373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AE7E2"/>
    <a:srgbClr val="CACC01"/>
    <a:srgbClr val="D9DB01"/>
    <a:srgbClr val="004AE3"/>
    <a:srgbClr val="31FFF7"/>
    <a:srgbClr val="FFFFFF"/>
    <a:srgbClr val="00FFFF"/>
    <a:srgbClr val="FF00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0" autoAdjust="0"/>
    <p:restoredTop sz="94665" autoAdjust="0"/>
  </p:normalViewPr>
  <p:slideViewPr>
    <p:cSldViewPr>
      <p:cViewPr>
        <p:scale>
          <a:sx n="100" d="100"/>
          <a:sy n="100" d="100"/>
        </p:scale>
        <p:origin x="-760" y="-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428A92-E7FD-FA45-BF20-9E53D65FB7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72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8D7B4E-591F-CE44-9C8F-B2F8459992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67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12C6-2F8F-304D-A96D-C140543FD5CF}" type="slidenum">
              <a:rPr lang="en-US"/>
              <a:pPr/>
              <a:t>1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EBFBC-C9B5-794B-A823-3074A67C78D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F4EC6-BB3F-004F-9D4C-B54D7B09B6A0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F1AC2-777E-0143-A200-2BE28658BD71}" type="slidenum">
              <a:rPr lang="en-US"/>
              <a:pPr/>
              <a:t>12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4E4B7-3F65-254A-AE42-408C0501B105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A88D0-BE56-5E45-A41B-58853EDA7B6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A31A54B-0AB9-A848-9C87-5B8B331E6DFD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14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5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C7C92B-D15D-D94E-B417-0A6E5C18319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C41B9-6125-724C-ABBC-E0F4512DB5E6}" type="slidenum">
              <a:rPr lang="en-US"/>
              <a:pPr/>
              <a:t>16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2E6B8-8897-3F44-AFC1-8A8BBB17C2E4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E1C41A-DDD1-5640-8C64-C4B0D3CDC126}" type="slidenum">
              <a:rPr lang="en-US"/>
              <a:pPr/>
              <a:t>18</a:t>
            </a:fld>
            <a:endParaRPr lang="en-US"/>
          </a:p>
        </p:txBody>
      </p:sp>
      <p:sp>
        <p:nvSpPr>
          <p:cNvPr id="151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247E364C-57E8-3E4C-89BB-656875596C5B}" type="slidenum">
              <a:rPr lang="en-US" sz="1200">
                <a:latin typeface="Arial" charset="0"/>
                <a:cs typeface="ＭＳ Ｐゴシック" charset="0"/>
              </a:rPr>
              <a:pPr algn="r"/>
              <a:t>18</a:t>
            </a:fld>
            <a:endParaRPr lang="en-US" sz="1200">
              <a:latin typeface="Arial" charset="0"/>
              <a:cs typeface="ＭＳ Ｐゴシック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AA345-6967-B940-8430-47267C4503B6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BA22E-DFE8-6442-8874-DACB1D199FED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Fe(2+)  is oxidized because it loses an electron.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47384-78D8-3D41-A59D-D4CDC800C9F5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F7685-7B0B-7444-9DFF-2B21BB47A902}" type="slidenum">
              <a:rPr lang="en-US"/>
              <a:pPr/>
              <a:t>21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3BE1E-E272-AC4C-9DFE-95B3E770AE5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E0E9014-E51C-3246-A6E7-01BB6BC01E2F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algn="r"/>
              <a:t>22</a:t>
            </a:fld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45601-74E2-C54E-88CC-8E00D2A54AED}" type="slidenum">
              <a:rPr lang="en-US"/>
              <a:pPr/>
              <a:t>23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0938F-6B53-0944-85D8-B34D1F8F230C}" type="slidenum">
              <a:rPr lang="en-US"/>
              <a:pPr/>
              <a:t>24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7CB1A-0743-F744-B038-7F0568A9C3CE}" type="slidenum">
              <a:rPr lang="en-US"/>
              <a:pPr/>
              <a:t>26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4E9A8-0A1B-0747-9D8F-CE755F318B9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D3342BD-4825-A54F-A156-4E2C582DF9F3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algn="r"/>
              <a:t>27</a:t>
            </a:fld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DCBA9-3768-8D4E-B863-B5D9D3C14D3F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cost</a:t>
            </a:r>
          </a:p>
          <a:p>
            <a:r>
              <a:rPr lang="en-US" dirty="0" smtClean="0"/>
              <a:t>Highlight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DA4F-040B-40F4-9772-965D586D4F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926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9A565-2CCF-E34D-86DD-458B0DF77C1A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A81B355-0973-914A-860F-901134DF6071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3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AC6A7-041C-ED4E-9385-CDFC2CCB991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A7D92-857D-9048-8645-34935B1F0E0C}" type="slidenum">
              <a:rPr lang="en-US"/>
              <a:pPr/>
              <a:t>5</a:t>
            </a:fld>
            <a:endParaRPr lang="en-US"/>
          </a:p>
        </p:txBody>
      </p:sp>
      <p:sp>
        <p:nvSpPr>
          <p:cNvPr id="227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F0A16-D28D-2649-97CC-A7AFF70DC329}" type="slidenum">
              <a:rPr lang="en-US"/>
              <a:pPr/>
              <a:t>6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EEC9D-D4ED-E94A-BB7C-952E1FC13BAD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1B01A-7182-1642-9690-C84AA103FAB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0838A82-5ED1-394C-A656-EB4FCC8BF089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D8E30-7D0D-F945-86B7-97D04E4F7115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06611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09470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60098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410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697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5610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5123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>
                <a:gd name="T0" fmla="*/ 0 w 3625"/>
                <a:gd name="T1" fmla="*/ 1491 h 1492"/>
                <a:gd name="T2" fmla="*/ 0 w 3625"/>
                <a:gd name="T3" fmla="*/ 0 h 1492"/>
                <a:gd name="T4" fmla="*/ 171 w 3625"/>
                <a:gd name="T5" fmla="*/ 3 h 1492"/>
                <a:gd name="T6" fmla="*/ 355 w 3625"/>
                <a:gd name="T7" fmla="*/ 9 h 1492"/>
                <a:gd name="T8" fmla="*/ 499 w 3625"/>
                <a:gd name="T9" fmla="*/ 21 h 1492"/>
                <a:gd name="T10" fmla="*/ 650 w 3625"/>
                <a:gd name="T11" fmla="*/ 36 h 1492"/>
                <a:gd name="T12" fmla="*/ 809 w 3625"/>
                <a:gd name="T13" fmla="*/ 54 h 1492"/>
                <a:gd name="T14" fmla="*/ 957 w 3625"/>
                <a:gd name="T15" fmla="*/ 78 h 1492"/>
                <a:gd name="T16" fmla="*/ 1119 w 3625"/>
                <a:gd name="T17" fmla="*/ 105 h 1492"/>
                <a:gd name="T18" fmla="*/ 1261 w 3625"/>
                <a:gd name="T19" fmla="*/ 133 h 1492"/>
                <a:gd name="T20" fmla="*/ 1441 w 3625"/>
                <a:gd name="T21" fmla="*/ 175 h 1492"/>
                <a:gd name="T22" fmla="*/ 1598 w 3625"/>
                <a:gd name="T23" fmla="*/ 217 h 1492"/>
                <a:gd name="T24" fmla="*/ 1763 w 3625"/>
                <a:gd name="T25" fmla="*/ 269 h 1492"/>
                <a:gd name="T26" fmla="*/ 1887 w 3625"/>
                <a:gd name="T27" fmla="*/ 308 h 1492"/>
                <a:gd name="T28" fmla="*/ 2085 w 3625"/>
                <a:gd name="T29" fmla="*/ 384 h 1492"/>
                <a:gd name="T30" fmla="*/ 2230 w 3625"/>
                <a:gd name="T31" fmla="*/ 444 h 1492"/>
                <a:gd name="T32" fmla="*/ 2456 w 3625"/>
                <a:gd name="T33" fmla="*/ 547 h 1492"/>
                <a:gd name="T34" fmla="*/ 2666 w 3625"/>
                <a:gd name="T35" fmla="*/ 662 h 1492"/>
                <a:gd name="T36" fmla="*/ 2859 w 3625"/>
                <a:gd name="T37" fmla="*/ 786 h 1492"/>
                <a:gd name="T38" fmla="*/ 3046 w 3625"/>
                <a:gd name="T39" fmla="*/ 920 h 1492"/>
                <a:gd name="T40" fmla="*/ 3193 w 3625"/>
                <a:gd name="T41" fmla="*/ 1038 h 1492"/>
                <a:gd name="T42" fmla="*/ 3332 w 3625"/>
                <a:gd name="T43" fmla="*/ 1168 h 1492"/>
                <a:gd name="T44" fmla="*/ 3440 w 3625"/>
                <a:gd name="T45" fmla="*/ 1280 h 1492"/>
                <a:gd name="T46" fmla="*/ 3524 w 3625"/>
                <a:gd name="T47" fmla="*/ 1380 h 1492"/>
                <a:gd name="T48" fmla="*/ 3624 w 3625"/>
                <a:gd name="T49" fmla="*/ 1491 h 1492"/>
                <a:gd name="T50" fmla="*/ 3608 w 3625"/>
                <a:gd name="T51" fmla="*/ 1491 h 1492"/>
                <a:gd name="T52" fmla="*/ 0 w 3625"/>
                <a:gd name="T53" fmla="*/ 1491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>
                <a:gd name="T0" fmla="*/ 2718 w 5143"/>
                <a:gd name="T1" fmla="*/ 405 h 1902"/>
                <a:gd name="T2" fmla="*/ 2466 w 5143"/>
                <a:gd name="T3" fmla="*/ 333 h 1902"/>
                <a:gd name="T4" fmla="*/ 2202 w 5143"/>
                <a:gd name="T5" fmla="*/ 261 h 1902"/>
                <a:gd name="T6" fmla="*/ 1929 w 5143"/>
                <a:gd name="T7" fmla="*/ 198 h 1902"/>
                <a:gd name="T8" fmla="*/ 1695 w 5143"/>
                <a:gd name="T9" fmla="*/ 153 h 1902"/>
                <a:gd name="T10" fmla="*/ 1434 w 5143"/>
                <a:gd name="T11" fmla="*/ 111 h 1902"/>
                <a:gd name="T12" fmla="*/ 1188 w 5143"/>
                <a:gd name="T13" fmla="*/ 75 h 1902"/>
                <a:gd name="T14" fmla="*/ 957 w 5143"/>
                <a:gd name="T15" fmla="*/ 48 h 1902"/>
                <a:gd name="T16" fmla="*/ 747 w 5143"/>
                <a:gd name="T17" fmla="*/ 30 h 1902"/>
                <a:gd name="T18" fmla="*/ 501 w 5143"/>
                <a:gd name="T19" fmla="*/ 15 h 1902"/>
                <a:gd name="T20" fmla="*/ 246 w 5143"/>
                <a:gd name="T21" fmla="*/ 3 h 1902"/>
                <a:gd name="T22" fmla="*/ 0 w 5143"/>
                <a:gd name="T23" fmla="*/ 0 h 1902"/>
                <a:gd name="T24" fmla="*/ 0 w 5143"/>
                <a:gd name="T25" fmla="*/ 275 h 1902"/>
                <a:gd name="T26" fmla="*/ 0 w 5143"/>
                <a:gd name="T27" fmla="*/ 345 h 1902"/>
                <a:gd name="T28" fmla="*/ 0 w 5143"/>
                <a:gd name="T29" fmla="*/ 275 h 1902"/>
                <a:gd name="T30" fmla="*/ 0 w 5143"/>
                <a:gd name="T31" fmla="*/ 342 h 1902"/>
                <a:gd name="T32" fmla="*/ 339 w 5143"/>
                <a:gd name="T33" fmla="*/ 351 h 1902"/>
                <a:gd name="T34" fmla="*/ 606 w 5143"/>
                <a:gd name="T35" fmla="*/ 372 h 1902"/>
                <a:gd name="T36" fmla="*/ 852 w 5143"/>
                <a:gd name="T37" fmla="*/ 399 h 1902"/>
                <a:gd name="T38" fmla="*/ 1068 w 5143"/>
                <a:gd name="T39" fmla="*/ 435 h 1902"/>
                <a:gd name="T40" fmla="*/ 1275 w 5143"/>
                <a:gd name="T41" fmla="*/ 474 h 1902"/>
                <a:gd name="T42" fmla="*/ 1545 w 5143"/>
                <a:gd name="T43" fmla="*/ 540 h 1902"/>
                <a:gd name="T44" fmla="*/ 1761 w 5143"/>
                <a:gd name="T45" fmla="*/ 603 h 1902"/>
                <a:gd name="T46" fmla="*/ 1971 w 5143"/>
                <a:gd name="T47" fmla="*/ 678 h 1902"/>
                <a:gd name="T48" fmla="*/ 2166 w 5143"/>
                <a:gd name="T49" fmla="*/ 747 h 1902"/>
                <a:gd name="T50" fmla="*/ 2397 w 5143"/>
                <a:gd name="T51" fmla="*/ 852 h 1902"/>
                <a:gd name="T52" fmla="*/ 2613 w 5143"/>
                <a:gd name="T53" fmla="*/ 960 h 1902"/>
                <a:gd name="T54" fmla="*/ 2832 w 5143"/>
                <a:gd name="T55" fmla="*/ 1095 h 1902"/>
                <a:gd name="T56" fmla="*/ 3012 w 5143"/>
                <a:gd name="T57" fmla="*/ 1212 h 1902"/>
                <a:gd name="T58" fmla="*/ 3186 w 5143"/>
                <a:gd name="T59" fmla="*/ 1347 h 1902"/>
                <a:gd name="T60" fmla="*/ 3351 w 5143"/>
                <a:gd name="T61" fmla="*/ 1497 h 1902"/>
                <a:gd name="T62" fmla="*/ 3480 w 5143"/>
                <a:gd name="T63" fmla="*/ 1629 h 1902"/>
                <a:gd name="T64" fmla="*/ 3612 w 5143"/>
                <a:gd name="T65" fmla="*/ 1785 h 1902"/>
                <a:gd name="T66" fmla="*/ 3699 w 5143"/>
                <a:gd name="T67" fmla="*/ 1901 h 1902"/>
                <a:gd name="T68" fmla="*/ 5142 w 5143"/>
                <a:gd name="T69" fmla="*/ 1901 h 1902"/>
                <a:gd name="T70" fmla="*/ 5076 w 5143"/>
                <a:gd name="T71" fmla="*/ 1827 h 1902"/>
                <a:gd name="T72" fmla="*/ 4968 w 5143"/>
                <a:gd name="T73" fmla="*/ 1707 h 1902"/>
                <a:gd name="T74" fmla="*/ 4797 w 5143"/>
                <a:gd name="T75" fmla="*/ 1539 h 1902"/>
                <a:gd name="T76" fmla="*/ 4617 w 5143"/>
                <a:gd name="T77" fmla="*/ 1383 h 1902"/>
                <a:gd name="T78" fmla="*/ 4410 w 5143"/>
                <a:gd name="T79" fmla="*/ 1221 h 1902"/>
                <a:gd name="T80" fmla="*/ 4185 w 5143"/>
                <a:gd name="T81" fmla="*/ 1071 h 1902"/>
                <a:gd name="T82" fmla="*/ 3960 w 5143"/>
                <a:gd name="T83" fmla="*/ 939 h 1902"/>
                <a:gd name="T84" fmla="*/ 3708 w 5143"/>
                <a:gd name="T85" fmla="*/ 801 h 1902"/>
                <a:gd name="T86" fmla="*/ 3492 w 5143"/>
                <a:gd name="T87" fmla="*/ 702 h 1902"/>
                <a:gd name="T88" fmla="*/ 3231 w 5143"/>
                <a:gd name="T89" fmla="*/ 588 h 1902"/>
                <a:gd name="T90" fmla="*/ 2964 w 5143"/>
                <a:gd name="T91" fmla="*/ 489 h 1902"/>
                <a:gd name="T92" fmla="*/ 2718 w 5143"/>
                <a:gd name="T93" fmla="*/ 405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>
                <a:gd name="T0" fmla="*/ 0 w 5760"/>
                <a:gd name="T1" fmla="*/ 0 h 2325"/>
                <a:gd name="T2" fmla="*/ 0 w 5760"/>
                <a:gd name="T3" fmla="*/ 339 h 2325"/>
                <a:gd name="T4" fmla="*/ 558 w 5760"/>
                <a:gd name="T5" fmla="*/ 357 h 2325"/>
                <a:gd name="T6" fmla="*/ 807 w 5760"/>
                <a:gd name="T7" fmla="*/ 375 h 2325"/>
                <a:gd name="T8" fmla="*/ 1056 w 5760"/>
                <a:gd name="T9" fmla="*/ 399 h 2325"/>
                <a:gd name="T10" fmla="*/ 1272 w 5760"/>
                <a:gd name="T11" fmla="*/ 426 h 2325"/>
                <a:gd name="T12" fmla="*/ 1539 w 5760"/>
                <a:gd name="T13" fmla="*/ 465 h 2325"/>
                <a:gd name="T14" fmla="*/ 1791 w 5760"/>
                <a:gd name="T15" fmla="*/ 510 h 2325"/>
                <a:gd name="T16" fmla="*/ 2076 w 5760"/>
                <a:gd name="T17" fmla="*/ 570 h 2325"/>
                <a:gd name="T18" fmla="*/ 2334 w 5760"/>
                <a:gd name="T19" fmla="*/ 630 h 2325"/>
                <a:gd name="T20" fmla="*/ 2544 w 5760"/>
                <a:gd name="T21" fmla="*/ 687 h 2325"/>
                <a:gd name="T22" fmla="*/ 2775 w 5760"/>
                <a:gd name="T23" fmla="*/ 759 h 2325"/>
                <a:gd name="T24" fmla="*/ 3003 w 5760"/>
                <a:gd name="T25" fmla="*/ 837 h 2325"/>
                <a:gd name="T26" fmla="*/ 3231 w 5760"/>
                <a:gd name="T27" fmla="*/ 924 h 2325"/>
                <a:gd name="T28" fmla="*/ 3438 w 5760"/>
                <a:gd name="T29" fmla="*/ 1005 h 2325"/>
                <a:gd name="T30" fmla="*/ 3663 w 5760"/>
                <a:gd name="T31" fmla="*/ 1110 h 2325"/>
                <a:gd name="T32" fmla="*/ 3903 w 5760"/>
                <a:gd name="T33" fmla="*/ 1233 h 2325"/>
                <a:gd name="T34" fmla="*/ 4149 w 5760"/>
                <a:gd name="T35" fmla="*/ 1374 h 2325"/>
                <a:gd name="T36" fmla="*/ 4353 w 5760"/>
                <a:gd name="T37" fmla="*/ 1506 h 2325"/>
                <a:gd name="T38" fmla="*/ 4491 w 5760"/>
                <a:gd name="T39" fmla="*/ 1602 h 2325"/>
                <a:gd name="T40" fmla="*/ 4668 w 5760"/>
                <a:gd name="T41" fmla="*/ 1740 h 2325"/>
                <a:gd name="T42" fmla="*/ 4824 w 5760"/>
                <a:gd name="T43" fmla="*/ 1875 h 2325"/>
                <a:gd name="T44" fmla="*/ 4968 w 5760"/>
                <a:gd name="T45" fmla="*/ 2016 h 2325"/>
                <a:gd name="T46" fmla="*/ 5100 w 5760"/>
                <a:gd name="T47" fmla="*/ 2154 h 2325"/>
                <a:gd name="T48" fmla="*/ 5238 w 5760"/>
                <a:gd name="T49" fmla="*/ 2324 h 2325"/>
                <a:gd name="T50" fmla="*/ 5759 w 5760"/>
                <a:gd name="T51" fmla="*/ 2324 h 2325"/>
                <a:gd name="T52" fmla="*/ 5759 w 5760"/>
                <a:gd name="T53" fmla="*/ 1245 h 2325"/>
                <a:gd name="T54" fmla="*/ 5580 w 5760"/>
                <a:gd name="T55" fmla="*/ 1119 h 2325"/>
                <a:gd name="T56" fmla="*/ 5400 w 5760"/>
                <a:gd name="T57" fmla="*/ 1020 h 2325"/>
                <a:gd name="T58" fmla="*/ 5205 w 5760"/>
                <a:gd name="T59" fmla="*/ 918 h 2325"/>
                <a:gd name="T60" fmla="*/ 5031 w 5760"/>
                <a:gd name="T61" fmla="*/ 837 h 2325"/>
                <a:gd name="T62" fmla="*/ 4866 w 5760"/>
                <a:gd name="T63" fmla="*/ 771 h 2325"/>
                <a:gd name="T64" fmla="*/ 4710 w 5760"/>
                <a:gd name="T65" fmla="*/ 711 h 2325"/>
                <a:gd name="T66" fmla="*/ 4545 w 5760"/>
                <a:gd name="T67" fmla="*/ 651 h 2325"/>
                <a:gd name="T68" fmla="*/ 4386 w 5760"/>
                <a:gd name="T69" fmla="*/ 600 h 2325"/>
                <a:gd name="T70" fmla="*/ 4248 w 5760"/>
                <a:gd name="T71" fmla="*/ 552 h 2325"/>
                <a:gd name="T72" fmla="*/ 3993 w 5760"/>
                <a:gd name="T73" fmla="*/ 483 h 2325"/>
                <a:gd name="T74" fmla="*/ 3777 w 5760"/>
                <a:gd name="T75" fmla="*/ 423 h 2325"/>
                <a:gd name="T76" fmla="*/ 3564 w 5760"/>
                <a:gd name="T77" fmla="*/ 375 h 2325"/>
                <a:gd name="T78" fmla="*/ 3282 w 5760"/>
                <a:gd name="T79" fmla="*/ 312 h 2325"/>
                <a:gd name="T80" fmla="*/ 3003 w 5760"/>
                <a:gd name="T81" fmla="*/ 261 h 2325"/>
                <a:gd name="T82" fmla="*/ 2733 w 5760"/>
                <a:gd name="T83" fmla="*/ 213 h 2325"/>
                <a:gd name="T84" fmla="*/ 2451 w 5760"/>
                <a:gd name="T85" fmla="*/ 171 h 2325"/>
                <a:gd name="T86" fmla="*/ 2211 w 5760"/>
                <a:gd name="T87" fmla="*/ 138 h 2325"/>
                <a:gd name="T88" fmla="*/ 1974 w 5760"/>
                <a:gd name="T89" fmla="*/ 108 h 2325"/>
                <a:gd name="T90" fmla="*/ 1665 w 5760"/>
                <a:gd name="T91" fmla="*/ 81 h 2325"/>
                <a:gd name="T92" fmla="*/ 1437 w 5760"/>
                <a:gd name="T93" fmla="*/ 60 h 2325"/>
                <a:gd name="T94" fmla="*/ 1125 w 5760"/>
                <a:gd name="T95" fmla="*/ 36 h 2325"/>
                <a:gd name="T96" fmla="*/ 828 w 5760"/>
                <a:gd name="T97" fmla="*/ 21 h 2325"/>
                <a:gd name="T98" fmla="*/ 558 w 5760"/>
                <a:gd name="T99" fmla="*/ 12 h 2325"/>
                <a:gd name="T100" fmla="*/ 282 w 5760"/>
                <a:gd name="T101" fmla="*/ 3 h 2325"/>
                <a:gd name="T102" fmla="*/ 0 w 5760"/>
                <a:gd name="T103" fmla="*/ 0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>
                <a:gd name="T0" fmla="*/ 0 w 5760"/>
                <a:gd name="T1" fmla="*/ 0 h 1573"/>
                <a:gd name="T2" fmla="*/ 0 w 5760"/>
                <a:gd name="T3" fmla="*/ 351 h 1573"/>
                <a:gd name="T4" fmla="*/ 282 w 5760"/>
                <a:gd name="T5" fmla="*/ 357 h 1573"/>
                <a:gd name="T6" fmla="*/ 627 w 5760"/>
                <a:gd name="T7" fmla="*/ 363 h 1573"/>
                <a:gd name="T8" fmla="*/ 960 w 5760"/>
                <a:gd name="T9" fmla="*/ 375 h 1573"/>
                <a:gd name="T10" fmla="*/ 1218 w 5760"/>
                <a:gd name="T11" fmla="*/ 393 h 1573"/>
                <a:gd name="T12" fmla="*/ 1470 w 5760"/>
                <a:gd name="T13" fmla="*/ 411 h 1573"/>
                <a:gd name="T14" fmla="*/ 1746 w 5760"/>
                <a:gd name="T15" fmla="*/ 435 h 1573"/>
                <a:gd name="T16" fmla="*/ 2022 w 5760"/>
                <a:gd name="T17" fmla="*/ 462 h 1573"/>
                <a:gd name="T18" fmla="*/ 2340 w 5760"/>
                <a:gd name="T19" fmla="*/ 504 h 1573"/>
                <a:gd name="T20" fmla="*/ 2664 w 5760"/>
                <a:gd name="T21" fmla="*/ 549 h 1573"/>
                <a:gd name="T22" fmla="*/ 2952 w 5760"/>
                <a:gd name="T23" fmla="*/ 597 h 1573"/>
                <a:gd name="T24" fmla="*/ 3225 w 5760"/>
                <a:gd name="T25" fmla="*/ 648 h 1573"/>
                <a:gd name="T26" fmla="*/ 3513 w 5760"/>
                <a:gd name="T27" fmla="*/ 708 h 1573"/>
                <a:gd name="T28" fmla="*/ 3693 w 5760"/>
                <a:gd name="T29" fmla="*/ 750 h 1573"/>
                <a:gd name="T30" fmla="*/ 3936 w 5760"/>
                <a:gd name="T31" fmla="*/ 810 h 1573"/>
                <a:gd name="T32" fmla="*/ 4095 w 5760"/>
                <a:gd name="T33" fmla="*/ 855 h 1573"/>
                <a:gd name="T34" fmla="*/ 4281 w 5760"/>
                <a:gd name="T35" fmla="*/ 909 h 1573"/>
                <a:gd name="T36" fmla="*/ 4503 w 5760"/>
                <a:gd name="T37" fmla="*/ 981 h 1573"/>
                <a:gd name="T38" fmla="*/ 4704 w 5760"/>
                <a:gd name="T39" fmla="*/ 1053 h 1573"/>
                <a:gd name="T40" fmla="*/ 4911 w 5760"/>
                <a:gd name="T41" fmla="*/ 1131 h 1573"/>
                <a:gd name="T42" fmla="*/ 5073 w 5760"/>
                <a:gd name="T43" fmla="*/ 1197 h 1573"/>
                <a:gd name="T44" fmla="*/ 5256 w 5760"/>
                <a:gd name="T45" fmla="*/ 1281 h 1573"/>
                <a:gd name="T46" fmla="*/ 5475 w 5760"/>
                <a:gd name="T47" fmla="*/ 1401 h 1573"/>
                <a:gd name="T48" fmla="*/ 5628 w 5760"/>
                <a:gd name="T49" fmla="*/ 1482 h 1573"/>
                <a:gd name="T50" fmla="*/ 5759 w 5760"/>
                <a:gd name="T51" fmla="*/ 1572 h 1573"/>
                <a:gd name="T52" fmla="*/ 5759 w 5760"/>
                <a:gd name="T53" fmla="*/ 633 h 1573"/>
                <a:gd name="T54" fmla="*/ 5493 w 5760"/>
                <a:gd name="T55" fmla="*/ 570 h 1573"/>
                <a:gd name="T56" fmla="*/ 5214 w 5760"/>
                <a:gd name="T57" fmla="*/ 501 h 1573"/>
                <a:gd name="T58" fmla="*/ 4950 w 5760"/>
                <a:gd name="T59" fmla="*/ 444 h 1573"/>
                <a:gd name="T60" fmla="*/ 4701 w 5760"/>
                <a:gd name="T61" fmla="*/ 396 h 1573"/>
                <a:gd name="T62" fmla="*/ 4425 w 5760"/>
                <a:gd name="T63" fmla="*/ 348 h 1573"/>
                <a:gd name="T64" fmla="*/ 4110 w 5760"/>
                <a:gd name="T65" fmla="*/ 294 h 1573"/>
                <a:gd name="T66" fmla="*/ 3813 w 5760"/>
                <a:gd name="T67" fmla="*/ 252 h 1573"/>
                <a:gd name="T68" fmla="*/ 3549 w 5760"/>
                <a:gd name="T69" fmla="*/ 213 h 1573"/>
                <a:gd name="T70" fmla="*/ 3261 w 5760"/>
                <a:gd name="T71" fmla="*/ 183 h 1573"/>
                <a:gd name="T72" fmla="*/ 3015 w 5760"/>
                <a:gd name="T73" fmla="*/ 153 h 1573"/>
                <a:gd name="T74" fmla="*/ 2757 w 5760"/>
                <a:gd name="T75" fmla="*/ 129 h 1573"/>
                <a:gd name="T76" fmla="*/ 2520 w 5760"/>
                <a:gd name="T77" fmla="*/ 105 h 1573"/>
                <a:gd name="T78" fmla="*/ 2301 w 5760"/>
                <a:gd name="T79" fmla="*/ 87 h 1573"/>
                <a:gd name="T80" fmla="*/ 2013 w 5760"/>
                <a:gd name="T81" fmla="*/ 66 h 1573"/>
                <a:gd name="T82" fmla="*/ 1731 w 5760"/>
                <a:gd name="T83" fmla="*/ 48 h 1573"/>
                <a:gd name="T84" fmla="*/ 1524 w 5760"/>
                <a:gd name="T85" fmla="*/ 39 h 1573"/>
                <a:gd name="T86" fmla="*/ 1260 w 5760"/>
                <a:gd name="T87" fmla="*/ 27 h 1573"/>
                <a:gd name="T88" fmla="*/ 966 w 5760"/>
                <a:gd name="T89" fmla="*/ 15 h 1573"/>
                <a:gd name="T90" fmla="*/ 714 w 5760"/>
                <a:gd name="T91" fmla="*/ 12 h 1573"/>
                <a:gd name="T92" fmla="*/ 510 w 5760"/>
                <a:gd name="T93" fmla="*/ 6 h 1573"/>
                <a:gd name="T94" fmla="*/ 243 w 5760"/>
                <a:gd name="T95" fmla="*/ 0 h 1573"/>
                <a:gd name="T96" fmla="*/ 0 w 5760"/>
                <a:gd name="T97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>
                <a:gd name="T0" fmla="*/ 0 w 5760"/>
                <a:gd name="T1" fmla="*/ 0 h 970"/>
                <a:gd name="T2" fmla="*/ 0 w 5760"/>
                <a:gd name="T3" fmla="*/ 339 h 970"/>
                <a:gd name="T4" fmla="*/ 318 w 5760"/>
                <a:gd name="T5" fmla="*/ 342 h 970"/>
                <a:gd name="T6" fmla="*/ 591 w 5760"/>
                <a:gd name="T7" fmla="*/ 348 h 970"/>
                <a:gd name="T8" fmla="*/ 846 w 5760"/>
                <a:gd name="T9" fmla="*/ 354 h 970"/>
                <a:gd name="T10" fmla="*/ 1074 w 5760"/>
                <a:gd name="T11" fmla="*/ 360 h 970"/>
                <a:gd name="T12" fmla="*/ 1314 w 5760"/>
                <a:gd name="T13" fmla="*/ 366 h 970"/>
                <a:gd name="T14" fmla="*/ 1599 w 5760"/>
                <a:gd name="T15" fmla="*/ 381 h 970"/>
                <a:gd name="T16" fmla="*/ 1911 w 5760"/>
                <a:gd name="T17" fmla="*/ 399 h 970"/>
                <a:gd name="T18" fmla="*/ 2241 w 5760"/>
                <a:gd name="T19" fmla="*/ 420 h 970"/>
                <a:gd name="T20" fmla="*/ 2619 w 5760"/>
                <a:gd name="T21" fmla="*/ 453 h 970"/>
                <a:gd name="T22" fmla="*/ 2889 w 5760"/>
                <a:gd name="T23" fmla="*/ 477 h 970"/>
                <a:gd name="T24" fmla="*/ 3177 w 5760"/>
                <a:gd name="T25" fmla="*/ 507 h 970"/>
                <a:gd name="T26" fmla="*/ 3498 w 5760"/>
                <a:gd name="T27" fmla="*/ 543 h 970"/>
                <a:gd name="T28" fmla="*/ 3813 w 5760"/>
                <a:gd name="T29" fmla="*/ 585 h 970"/>
                <a:gd name="T30" fmla="*/ 4044 w 5760"/>
                <a:gd name="T31" fmla="*/ 618 h 970"/>
                <a:gd name="T32" fmla="*/ 4365 w 5760"/>
                <a:gd name="T33" fmla="*/ 669 h 970"/>
                <a:gd name="T34" fmla="*/ 4683 w 5760"/>
                <a:gd name="T35" fmla="*/ 726 h 970"/>
                <a:gd name="T36" fmla="*/ 4980 w 5760"/>
                <a:gd name="T37" fmla="*/ 786 h 970"/>
                <a:gd name="T38" fmla="*/ 5268 w 5760"/>
                <a:gd name="T39" fmla="*/ 846 h 970"/>
                <a:gd name="T40" fmla="*/ 5646 w 5760"/>
                <a:gd name="T41" fmla="*/ 942 h 970"/>
                <a:gd name="T42" fmla="*/ 5759 w 5760"/>
                <a:gd name="T43" fmla="*/ 969 h 970"/>
                <a:gd name="T44" fmla="*/ 5759 w 5760"/>
                <a:gd name="T45" fmla="*/ 0 h 970"/>
                <a:gd name="T46" fmla="*/ 0 w 5760"/>
                <a:gd name="T47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>
                <a:gd name="T0" fmla="*/ 0 w 5760"/>
                <a:gd name="T1" fmla="*/ 753 h 1060"/>
                <a:gd name="T2" fmla="*/ 0 w 5760"/>
                <a:gd name="T3" fmla="*/ 1059 h 1060"/>
                <a:gd name="T4" fmla="*/ 5759 w 5760"/>
                <a:gd name="T5" fmla="*/ 1059 h 1060"/>
                <a:gd name="T6" fmla="*/ 5759 w 5760"/>
                <a:gd name="T7" fmla="*/ 0 h 1060"/>
                <a:gd name="T8" fmla="*/ 5430 w 5760"/>
                <a:gd name="T9" fmla="*/ 0 h 1060"/>
                <a:gd name="T10" fmla="*/ 5298 w 5760"/>
                <a:gd name="T11" fmla="*/ 84 h 1060"/>
                <a:gd name="T12" fmla="*/ 5136 w 5760"/>
                <a:gd name="T13" fmla="*/ 159 h 1060"/>
                <a:gd name="T14" fmla="*/ 4968 w 5760"/>
                <a:gd name="T15" fmla="*/ 222 h 1060"/>
                <a:gd name="T16" fmla="*/ 4812 w 5760"/>
                <a:gd name="T17" fmla="*/ 267 h 1060"/>
                <a:gd name="T18" fmla="*/ 4626 w 5760"/>
                <a:gd name="T19" fmla="*/ 324 h 1060"/>
                <a:gd name="T20" fmla="*/ 4440 w 5760"/>
                <a:gd name="T21" fmla="*/ 366 h 1060"/>
                <a:gd name="T22" fmla="*/ 4230 w 5760"/>
                <a:gd name="T23" fmla="*/ 414 h 1060"/>
                <a:gd name="T24" fmla="*/ 3939 w 5760"/>
                <a:gd name="T25" fmla="*/ 468 h 1060"/>
                <a:gd name="T26" fmla="*/ 3711 w 5760"/>
                <a:gd name="T27" fmla="*/ 504 h 1060"/>
                <a:gd name="T28" fmla="*/ 3441 w 5760"/>
                <a:gd name="T29" fmla="*/ 543 h 1060"/>
                <a:gd name="T30" fmla="*/ 3189 w 5760"/>
                <a:gd name="T31" fmla="*/ 579 h 1060"/>
                <a:gd name="T32" fmla="*/ 2925 w 5760"/>
                <a:gd name="T33" fmla="*/ 606 h 1060"/>
                <a:gd name="T34" fmla="*/ 2679 w 5760"/>
                <a:gd name="T35" fmla="*/ 633 h 1060"/>
                <a:gd name="T36" fmla="*/ 2418 w 5760"/>
                <a:gd name="T37" fmla="*/ 654 h 1060"/>
                <a:gd name="T38" fmla="*/ 2142 w 5760"/>
                <a:gd name="T39" fmla="*/ 675 h 1060"/>
                <a:gd name="T40" fmla="*/ 1896 w 5760"/>
                <a:gd name="T41" fmla="*/ 693 h 1060"/>
                <a:gd name="T42" fmla="*/ 1647 w 5760"/>
                <a:gd name="T43" fmla="*/ 708 h 1060"/>
                <a:gd name="T44" fmla="*/ 1404 w 5760"/>
                <a:gd name="T45" fmla="*/ 720 h 1060"/>
                <a:gd name="T46" fmla="*/ 1170 w 5760"/>
                <a:gd name="T47" fmla="*/ 732 h 1060"/>
                <a:gd name="T48" fmla="*/ 906 w 5760"/>
                <a:gd name="T49" fmla="*/ 738 h 1060"/>
                <a:gd name="T50" fmla="*/ 534 w 5760"/>
                <a:gd name="T51" fmla="*/ 747 h 1060"/>
                <a:gd name="T52" fmla="*/ 201 w 5760"/>
                <a:gd name="T53" fmla="*/ 753 h 1060"/>
                <a:gd name="T54" fmla="*/ 0 w 5760"/>
                <a:gd name="T55" fmla="*/ 753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>
                <a:gd name="T0" fmla="*/ 0 w 5284"/>
                <a:gd name="T1" fmla="*/ 366 h 673"/>
                <a:gd name="T2" fmla="*/ 0 w 5284"/>
                <a:gd name="T3" fmla="*/ 672 h 673"/>
                <a:gd name="T4" fmla="*/ 303 w 5284"/>
                <a:gd name="T5" fmla="*/ 672 h 673"/>
                <a:gd name="T6" fmla="*/ 723 w 5284"/>
                <a:gd name="T7" fmla="*/ 663 h 673"/>
                <a:gd name="T8" fmla="*/ 1020 w 5284"/>
                <a:gd name="T9" fmla="*/ 654 h 673"/>
                <a:gd name="T10" fmla="*/ 1302 w 5284"/>
                <a:gd name="T11" fmla="*/ 642 h 673"/>
                <a:gd name="T12" fmla="*/ 1554 w 5284"/>
                <a:gd name="T13" fmla="*/ 630 h 673"/>
                <a:gd name="T14" fmla="*/ 1779 w 5284"/>
                <a:gd name="T15" fmla="*/ 615 h 673"/>
                <a:gd name="T16" fmla="*/ 1962 w 5284"/>
                <a:gd name="T17" fmla="*/ 606 h 673"/>
                <a:gd name="T18" fmla="*/ 2193 w 5284"/>
                <a:gd name="T19" fmla="*/ 588 h 673"/>
                <a:gd name="T20" fmla="*/ 2448 w 5284"/>
                <a:gd name="T21" fmla="*/ 570 h 673"/>
                <a:gd name="T22" fmla="*/ 2700 w 5284"/>
                <a:gd name="T23" fmla="*/ 546 h 673"/>
                <a:gd name="T24" fmla="*/ 2904 w 5284"/>
                <a:gd name="T25" fmla="*/ 528 h 673"/>
                <a:gd name="T26" fmla="*/ 3138 w 5284"/>
                <a:gd name="T27" fmla="*/ 498 h 673"/>
                <a:gd name="T28" fmla="*/ 3324 w 5284"/>
                <a:gd name="T29" fmla="*/ 474 h 673"/>
                <a:gd name="T30" fmla="*/ 3534 w 5284"/>
                <a:gd name="T31" fmla="*/ 447 h 673"/>
                <a:gd name="T32" fmla="*/ 3735 w 5284"/>
                <a:gd name="T33" fmla="*/ 420 h 673"/>
                <a:gd name="T34" fmla="*/ 3933 w 5284"/>
                <a:gd name="T35" fmla="*/ 384 h 673"/>
                <a:gd name="T36" fmla="*/ 4116 w 5284"/>
                <a:gd name="T37" fmla="*/ 351 h 673"/>
                <a:gd name="T38" fmla="*/ 4266 w 5284"/>
                <a:gd name="T39" fmla="*/ 318 h 673"/>
                <a:gd name="T40" fmla="*/ 4446 w 5284"/>
                <a:gd name="T41" fmla="*/ 279 h 673"/>
                <a:gd name="T42" fmla="*/ 4620 w 5284"/>
                <a:gd name="T43" fmla="*/ 237 h 673"/>
                <a:gd name="T44" fmla="*/ 4779 w 5284"/>
                <a:gd name="T45" fmla="*/ 192 h 673"/>
                <a:gd name="T46" fmla="*/ 4920 w 5284"/>
                <a:gd name="T47" fmla="*/ 147 h 673"/>
                <a:gd name="T48" fmla="*/ 5085 w 5284"/>
                <a:gd name="T49" fmla="*/ 90 h 673"/>
                <a:gd name="T50" fmla="*/ 5193 w 5284"/>
                <a:gd name="T51" fmla="*/ 42 h 673"/>
                <a:gd name="T52" fmla="*/ 5283 w 5284"/>
                <a:gd name="T53" fmla="*/ 0 h 673"/>
                <a:gd name="T54" fmla="*/ 3201 w 5284"/>
                <a:gd name="T55" fmla="*/ 0 h 673"/>
                <a:gd name="T56" fmla="*/ 2982 w 5284"/>
                <a:gd name="T57" fmla="*/ 57 h 673"/>
                <a:gd name="T58" fmla="*/ 2775 w 5284"/>
                <a:gd name="T59" fmla="*/ 108 h 673"/>
                <a:gd name="T60" fmla="*/ 2562 w 5284"/>
                <a:gd name="T61" fmla="*/ 150 h 673"/>
                <a:gd name="T62" fmla="*/ 2397 w 5284"/>
                <a:gd name="T63" fmla="*/ 183 h 673"/>
                <a:gd name="T64" fmla="*/ 2205 w 5284"/>
                <a:gd name="T65" fmla="*/ 213 h 673"/>
                <a:gd name="T66" fmla="*/ 2001 w 5284"/>
                <a:gd name="T67" fmla="*/ 243 h 673"/>
                <a:gd name="T68" fmla="*/ 1776 w 5284"/>
                <a:gd name="T69" fmla="*/ 273 h 673"/>
                <a:gd name="T70" fmla="*/ 1536 w 5284"/>
                <a:gd name="T71" fmla="*/ 297 h 673"/>
                <a:gd name="T72" fmla="*/ 1344 w 5284"/>
                <a:gd name="T73" fmla="*/ 312 h 673"/>
                <a:gd name="T74" fmla="*/ 1134 w 5284"/>
                <a:gd name="T75" fmla="*/ 330 h 673"/>
                <a:gd name="T76" fmla="*/ 921 w 5284"/>
                <a:gd name="T77" fmla="*/ 342 h 673"/>
                <a:gd name="T78" fmla="*/ 696 w 5284"/>
                <a:gd name="T79" fmla="*/ 354 h 673"/>
                <a:gd name="T80" fmla="*/ 501 w 5284"/>
                <a:gd name="T81" fmla="*/ 360 h 673"/>
                <a:gd name="T82" fmla="*/ 279 w 5284"/>
                <a:gd name="T83" fmla="*/ 366 h 673"/>
                <a:gd name="T84" fmla="*/ 99 w 5284"/>
                <a:gd name="T85" fmla="*/ 369 h 673"/>
                <a:gd name="T86" fmla="*/ 0 w 5284"/>
                <a:gd name="T87" fmla="*/ 3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>
                <a:gd name="T0" fmla="*/ 0 w 2884"/>
                <a:gd name="T1" fmla="*/ 0 h 286"/>
                <a:gd name="T2" fmla="*/ 0 w 2884"/>
                <a:gd name="T3" fmla="*/ 285 h 286"/>
                <a:gd name="T4" fmla="*/ 192 w 2884"/>
                <a:gd name="T5" fmla="*/ 285 h 286"/>
                <a:gd name="T6" fmla="*/ 384 w 2884"/>
                <a:gd name="T7" fmla="*/ 282 h 286"/>
                <a:gd name="T8" fmla="*/ 579 w 2884"/>
                <a:gd name="T9" fmla="*/ 276 h 286"/>
                <a:gd name="T10" fmla="*/ 789 w 2884"/>
                <a:gd name="T11" fmla="*/ 267 h 286"/>
                <a:gd name="T12" fmla="*/ 999 w 2884"/>
                <a:gd name="T13" fmla="*/ 258 h 286"/>
                <a:gd name="T14" fmla="*/ 1161 w 2884"/>
                <a:gd name="T15" fmla="*/ 246 h 286"/>
                <a:gd name="T16" fmla="*/ 1302 w 2884"/>
                <a:gd name="T17" fmla="*/ 234 h 286"/>
                <a:gd name="T18" fmla="*/ 1458 w 2884"/>
                <a:gd name="T19" fmla="*/ 222 h 286"/>
                <a:gd name="T20" fmla="*/ 1665 w 2884"/>
                <a:gd name="T21" fmla="*/ 201 h 286"/>
                <a:gd name="T22" fmla="*/ 1992 w 2884"/>
                <a:gd name="T23" fmla="*/ 159 h 286"/>
                <a:gd name="T24" fmla="*/ 2301 w 2884"/>
                <a:gd name="T25" fmla="*/ 117 h 286"/>
                <a:gd name="T26" fmla="*/ 2604 w 2884"/>
                <a:gd name="T27" fmla="*/ 60 h 286"/>
                <a:gd name="T28" fmla="*/ 2883 w 2884"/>
                <a:gd name="T29" fmla="*/ 0 h 286"/>
                <a:gd name="T30" fmla="*/ 0 w 2884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4267200"/>
            <a:ext cx="7162800" cy="11430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0BD08C7-EF73-964C-A679-1F1366CFF98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BA202-B089-1C49-BEF1-E36909844E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9879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C17C-E36C-2947-A0DF-9DF7017B99C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0570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63DD7-22F3-1B4E-984F-ADCE475A84E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0959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62740-B331-7343-B6B9-B2E1FC2D876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2622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6130B-DFF8-C443-8AE9-3E1225235F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5514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34050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C2D96-70F7-B741-928A-3D2E325A84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2086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D6642-36DE-2C48-813F-F3C45DBC6C6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6963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C0799-C037-2A43-8F19-80B7ACAD22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2648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35849-F147-5A45-853D-3DC3A8B4E90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9734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20B51-0681-964A-B83E-DF3DBD0DCC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032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5105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F3A1CD-8168-B54D-8295-7762A6BBB2C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3232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5448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85346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11158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83507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49385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82536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032275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06306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89232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8350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77552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32236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83407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5785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34493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17145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5631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836924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7949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3710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5100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4589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38061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43887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6087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532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47540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286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7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01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527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4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618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4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58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533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82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55780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2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13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42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628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311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7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03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84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88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68069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198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9838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355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3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1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878957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766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08309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1462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3283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7723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2907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33083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94412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42212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8894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728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600200"/>
            <a:ext cx="3886200" cy="4876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3079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356911"/>
            <a:ext cx="4572000" cy="13687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none" spc="12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941271"/>
            <a:ext cx="8334374" cy="12604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2277909"/>
            <a:ext cx="80010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97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28600" y="1143000"/>
            <a:ext cx="8763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390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114800"/>
            <a:ext cx="4572000" cy="1178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4038600"/>
            <a:ext cx="80010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8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64717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572000" y="1143000"/>
            <a:ext cx="4215384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143000"/>
            <a:ext cx="4143374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79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143000"/>
            <a:ext cx="4167187" cy="509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95800" y="1143000"/>
            <a:ext cx="4419600" cy="509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495800" y="1752600"/>
            <a:ext cx="4395787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228600" y="1752600"/>
            <a:ext cx="4191000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26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7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20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51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6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503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46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213104"/>
            <a:ext cx="2895599" cy="511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3200400" y="1213104"/>
            <a:ext cx="5715000" cy="5111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itle 26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12"/>
          <p:cNvSpPr>
            <a:spLocks noGrp="1"/>
          </p:cNvSpPr>
          <p:nvPr>
            <p:ph type="dt" sz="half" idx="15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443688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1" y="1143000"/>
            <a:ext cx="5029200" cy="5257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52400" y="2514600"/>
            <a:ext cx="38100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810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itle 26"/>
          <p:cNvSpPr txBox="1">
            <a:spLocks/>
          </p:cNvSpPr>
          <p:nvPr/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rgbClr val="0070C0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9FB8CD"/>
                </a:solidFill>
                <a:latin typeface="Verdana"/>
              </a:rPr>
              <a:t>Click to edit Master title style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58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0"/>
            <a:ext cx="8686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26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9200" y="1066800"/>
            <a:ext cx="6553200" cy="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57645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1066800"/>
            <a:ext cx="1066800" cy="53340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066801"/>
            <a:ext cx="7620000" cy="533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48600" y="1219200"/>
            <a:ext cx="0" cy="5105400"/>
          </a:xfrm>
          <a:prstGeom prst="line">
            <a:avLst/>
          </a:prstGeom>
          <a:ln w="41275" cap="rnd" cmpd="thickThin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r>
              <a:rPr lang="en-US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66628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ropa 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9FB8CD"/>
                </a:solidFill>
                <a:latin typeface="Verdana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‹#›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pic>
        <p:nvPicPr>
          <p:cNvPr id="7" name="Picture 6" descr="EuropaLogo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246" y="1127918"/>
            <a:ext cx="3714554" cy="3215743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3154460" y="4580255"/>
            <a:ext cx="2778125" cy="525145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906780" y="6407689"/>
            <a:ext cx="7653959" cy="428086"/>
          </a:xfrm>
          <a:prstGeom prst="rect">
            <a:avLst/>
          </a:prstGeom>
          <a:ln/>
        </p:spPr>
        <p:txBody>
          <a:bodyPr/>
          <a:lstStyle>
            <a:lvl1pPr algn="ctr">
              <a:defRPr sz="1000">
                <a:solidFill>
                  <a:srgbClr val="0B3D91"/>
                </a:solidFill>
              </a:defRPr>
            </a:lvl1pPr>
          </a:lstStyle>
          <a:p>
            <a:r>
              <a:rPr lang="en-US" sz="900" dirty="0" smtClean="0"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i="1" dirty="0" smtClean="0">
                <a:solidFill>
                  <a:srgbClr val="C00000"/>
                </a:solidFill>
                <a:latin typeface="Verdana"/>
              </a:rPr>
              <a:t>Pre-Decisional — For Planning and Discussion Purposes Only</a:t>
            </a:r>
            <a:endParaRPr lang="en-US" i="1" dirty="0">
              <a:solidFill>
                <a:srgbClr val="C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831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14" Type="http://schemas.openxmlformats.org/officeDocument/2006/relationships/image" Target="../media/image4.jpeg"/><Relationship Id="rId15" Type="http://schemas.microsoft.com/office/2007/relationships/hdphoto" Target="../media/hdphoto1.wdp"/><Relationship Id="rId16" Type="http://schemas.openxmlformats.org/officeDocument/2006/relationships/image" Target="../media/image5.png"/><Relationship Id="rId17" Type="http://schemas.microsoft.com/office/2007/relationships/hdphoto" Target="../media/hdphoto2.wdp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763" r:id="rId13"/>
  </p:sldLayoutIdLst>
  <p:transition xmlns:p14="http://schemas.microsoft.com/office/powerpoint/2010/main"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◊"/>
        <a:defRPr sz="24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>
                <a:gd name="T0" fmla="*/ 0 w 3625"/>
                <a:gd name="T1" fmla="*/ 1491 h 1492"/>
                <a:gd name="T2" fmla="*/ 0 w 3625"/>
                <a:gd name="T3" fmla="*/ 0 h 1492"/>
                <a:gd name="T4" fmla="*/ 171 w 3625"/>
                <a:gd name="T5" fmla="*/ 3 h 1492"/>
                <a:gd name="T6" fmla="*/ 355 w 3625"/>
                <a:gd name="T7" fmla="*/ 9 h 1492"/>
                <a:gd name="T8" fmla="*/ 499 w 3625"/>
                <a:gd name="T9" fmla="*/ 21 h 1492"/>
                <a:gd name="T10" fmla="*/ 650 w 3625"/>
                <a:gd name="T11" fmla="*/ 36 h 1492"/>
                <a:gd name="T12" fmla="*/ 809 w 3625"/>
                <a:gd name="T13" fmla="*/ 54 h 1492"/>
                <a:gd name="T14" fmla="*/ 957 w 3625"/>
                <a:gd name="T15" fmla="*/ 78 h 1492"/>
                <a:gd name="T16" fmla="*/ 1119 w 3625"/>
                <a:gd name="T17" fmla="*/ 105 h 1492"/>
                <a:gd name="T18" fmla="*/ 1261 w 3625"/>
                <a:gd name="T19" fmla="*/ 133 h 1492"/>
                <a:gd name="T20" fmla="*/ 1441 w 3625"/>
                <a:gd name="T21" fmla="*/ 175 h 1492"/>
                <a:gd name="T22" fmla="*/ 1598 w 3625"/>
                <a:gd name="T23" fmla="*/ 217 h 1492"/>
                <a:gd name="T24" fmla="*/ 1763 w 3625"/>
                <a:gd name="T25" fmla="*/ 269 h 1492"/>
                <a:gd name="T26" fmla="*/ 1887 w 3625"/>
                <a:gd name="T27" fmla="*/ 308 h 1492"/>
                <a:gd name="T28" fmla="*/ 2085 w 3625"/>
                <a:gd name="T29" fmla="*/ 384 h 1492"/>
                <a:gd name="T30" fmla="*/ 2230 w 3625"/>
                <a:gd name="T31" fmla="*/ 444 h 1492"/>
                <a:gd name="T32" fmla="*/ 2456 w 3625"/>
                <a:gd name="T33" fmla="*/ 547 h 1492"/>
                <a:gd name="T34" fmla="*/ 2666 w 3625"/>
                <a:gd name="T35" fmla="*/ 662 h 1492"/>
                <a:gd name="T36" fmla="*/ 2859 w 3625"/>
                <a:gd name="T37" fmla="*/ 786 h 1492"/>
                <a:gd name="T38" fmla="*/ 3046 w 3625"/>
                <a:gd name="T39" fmla="*/ 920 h 1492"/>
                <a:gd name="T40" fmla="*/ 3193 w 3625"/>
                <a:gd name="T41" fmla="*/ 1038 h 1492"/>
                <a:gd name="T42" fmla="*/ 3332 w 3625"/>
                <a:gd name="T43" fmla="*/ 1168 h 1492"/>
                <a:gd name="T44" fmla="*/ 3440 w 3625"/>
                <a:gd name="T45" fmla="*/ 1280 h 1492"/>
                <a:gd name="T46" fmla="*/ 3524 w 3625"/>
                <a:gd name="T47" fmla="*/ 1380 h 1492"/>
                <a:gd name="T48" fmla="*/ 3624 w 3625"/>
                <a:gd name="T49" fmla="*/ 1491 h 1492"/>
                <a:gd name="T50" fmla="*/ 3608 w 3625"/>
                <a:gd name="T51" fmla="*/ 1491 h 1492"/>
                <a:gd name="T52" fmla="*/ 0 w 3625"/>
                <a:gd name="T53" fmla="*/ 1491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>
                <a:gd name="T0" fmla="*/ 2718 w 5143"/>
                <a:gd name="T1" fmla="*/ 405 h 1902"/>
                <a:gd name="T2" fmla="*/ 2466 w 5143"/>
                <a:gd name="T3" fmla="*/ 333 h 1902"/>
                <a:gd name="T4" fmla="*/ 2202 w 5143"/>
                <a:gd name="T5" fmla="*/ 261 h 1902"/>
                <a:gd name="T6" fmla="*/ 1929 w 5143"/>
                <a:gd name="T7" fmla="*/ 198 h 1902"/>
                <a:gd name="T8" fmla="*/ 1695 w 5143"/>
                <a:gd name="T9" fmla="*/ 153 h 1902"/>
                <a:gd name="T10" fmla="*/ 1434 w 5143"/>
                <a:gd name="T11" fmla="*/ 111 h 1902"/>
                <a:gd name="T12" fmla="*/ 1188 w 5143"/>
                <a:gd name="T13" fmla="*/ 75 h 1902"/>
                <a:gd name="T14" fmla="*/ 957 w 5143"/>
                <a:gd name="T15" fmla="*/ 48 h 1902"/>
                <a:gd name="T16" fmla="*/ 747 w 5143"/>
                <a:gd name="T17" fmla="*/ 30 h 1902"/>
                <a:gd name="T18" fmla="*/ 501 w 5143"/>
                <a:gd name="T19" fmla="*/ 15 h 1902"/>
                <a:gd name="T20" fmla="*/ 246 w 5143"/>
                <a:gd name="T21" fmla="*/ 3 h 1902"/>
                <a:gd name="T22" fmla="*/ 0 w 5143"/>
                <a:gd name="T23" fmla="*/ 0 h 1902"/>
                <a:gd name="T24" fmla="*/ 0 w 5143"/>
                <a:gd name="T25" fmla="*/ 275 h 1902"/>
                <a:gd name="T26" fmla="*/ 0 w 5143"/>
                <a:gd name="T27" fmla="*/ 345 h 1902"/>
                <a:gd name="T28" fmla="*/ 0 w 5143"/>
                <a:gd name="T29" fmla="*/ 275 h 1902"/>
                <a:gd name="T30" fmla="*/ 0 w 5143"/>
                <a:gd name="T31" fmla="*/ 342 h 1902"/>
                <a:gd name="T32" fmla="*/ 339 w 5143"/>
                <a:gd name="T33" fmla="*/ 351 h 1902"/>
                <a:gd name="T34" fmla="*/ 606 w 5143"/>
                <a:gd name="T35" fmla="*/ 372 h 1902"/>
                <a:gd name="T36" fmla="*/ 852 w 5143"/>
                <a:gd name="T37" fmla="*/ 399 h 1902"/>
                <a:gd name="T38" fmla="*/ 1068 w 5143"/>
                <a:gd name="T39" fmla="*/ 435 h 1902"/>
                <a:gd name="T40" fmla="*/ 1275 w 5143"/>
                <a:gd name="T41" fmla="*/ 474 h 1902"/>
                <a:gd name="T42" fmla="*/ 1545 w 5143"/>
                <a:gd name="T43" fmla="*/ 540 h 1902"/>
                <a:gd name="T44" fmla="*/ 1761 w 5143"/>
                <a:gd name="T45" fmla="*/ 603 h 1902"/>
                <a:gd name="T46" fmla="*/ 1971 w 5143"/>
                <a:gd name="T47" fmla="*/ 678 h 1902"/>
                <a:gd name="T48" fmla="*/ 2166 w 5143"/>
                <a:gd name="T49" fmla="*/ 747 h 1902"/>
                <a:gd name="T50" fmla="*/ 2397 w 5143"/>
                <a:gd name="T51" fmla="*/ 852 h 1902"/>
                <a:gd name="T52" fmla="*/ 2613 w 5143"/>
                <a:gd name="T53" fmla="*/ 960 h 1902"/>
                <a:gd name="T54" fmla="*/ 2832 w 5143"/>
                <a:gd name="T55" fmla="*/ 1095 h 1902"/>
                <a:gd name="T56" fmla="*/ 3012 w 5143"/>
                <a:gd name="T57" fmla="*/ 1212 h 1902"/>
                <a:gd name="T58" fmla="*/ 3186 w 5143"/>
                <a:gd name="T59" fmla="*/ 1347 h 1902"/>
                <a:gd name="T60" fmla="*/ 3351 w 5143"/>
                <a:gd name="T61" fmla="*/ 1497 h 1902"/>
                <a:gd name="T62" fmla="*/ 3480 w 5143"/>
                <a:gd name="T63" fmla="*/ 1629 h 1902"/>
                <a:gd name="T64" fmla="*/ 3612 w 5143"/>
                <a:gd name="T65" fmla="*/ 1785 h 1902"/>
                <a:gd name="T66" fmla="*/ 3699 w 5143"/>
                <a:gd name="T67" fmla="*/ 1901 h 1902"/>
                <a:gd name="T68" fmla="*/ 5142 w 5143"/>
                <a:gd name="T69" fmla="*/ 1901 h 1902"/>
                <a:gd name="T70" fmla="*/ 5076 w 5143"/>
                <a:gd name="T71" fmla="*/ 1827 h 1902"/>
                <a:gd name="T72" fmla="*/ 4968 w 5143"/>
                <a:gd name="T73" fmla="*/ 1707 h 1902"/>
                <a:gd name="T74" fmla="*/ 4797 w 5143"/>
                <a:gd name="T75" fmla="*/ 1539 h 1902"/>
                <a:gd name="T76" fmla="*/ 4617 w 5143"/>
                <a:gd name="T77" fmla="*/ 1383 h 1902"/>
                <a:gd name="T78" fmla="*/ 4410 w 5143"/>
                <a:gd name="T79" fmla="*/ 1221 h 1902"/>
                <a:gd name="T80" fmla="*/ 4185 w 5143"/>
                <a:gd name="T81" fmla="*/ 1071 h 1902"/>
                <a:gd name="T82" fmla="*/ 3960 w 5143"/>
                <a:gd name="T83" fmla="*/ 939 h 1902"/>
                <a:gd name="T84" fmla="*/ 3708 w 5143"/>
                <a:gd name="T85" fmla="*/ 801 h 1902"/>
                <a:gd name="T86" fmla="*/ 3492 w 5143"/>
                <a:gd name="T87" fmla="*/ 702 h 1902"/>
                <a:gd name="T88" fmla="*/ 3231 w 5143"/>
                <a:gd name="T89" fmla="*/ 588 h 1902"/>
                <a:gd name="T90" fmla="*/ 2964 w 5143"/>
                <a:gd name="T91" fmla="*/ 489 h 1902"/>
                <a:gd name="T92" fmla="*/ 2718 w 5143"/>
                <a:gd name="T93" fmla="*/ 405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>
                <a:gd name="T0" fmla="*/ 0 w 5760"/>
                <a:gd name="T1" fmla="*/ 0 h 2325"/>
                <a:gd name="T2" fmla="*/ 0 w 5760"/>
                <a:gd name="T3" fmla="*/ 339 h 2325"/>
                <a:gd name="T4" fmla="*/ 558 w 5760"/>
                <a:gd name="T5" fmla="*/ 357 h 2325"/>
                <a:gd name="T6" fmla="*/ 807 w 5760"/>
                <a:gd name="T7" fmla="*/ 375 h 2325"/>
                <a:gd name="T8" fmla="*/ 1056 w 5760"/>
                <a:gd name="T9" fmla="*/ 399 h 2325"/>
                <a:gd name="T10" fmla="*/ 1272 w 5760"/>
                <a:gd name="T11" fmla="*/ 426 h 2325"/>
                <a:gd name="T12" fmla="*/ 1539 w 5760"/>
                <a:gd name="T13" fmla="*/ 465 h 2325"/>
                <a:gd name="T14" fmla="*/ 1791 w 5760"/>
                <a:gd name="T15" fmla="*/ 510 h 2325"/>
                <a:gd name="T16" fmla="*/ 2076 w 5760"/>
                <a:gd name="T17" fmla="*/ 570 h 2325"/>
                <a:gd name="T18" fmla="*/ 2334 w 5760"/>
                <a:gd name="T19" fmla="*/ 630 h 2325"/>
                <a:gd name="T20" fmla="*/ 2544 w 5760"/>
                <a:gd name="T21" fmla="*/ 687 h 2325"/>
                <a:gd name="T22" fmla="*/ 2775 w 5760"/>
                <a:gd name="T23" fmla="*/ 759 h 2325"/>
                <a:gd name="T24" fmla="*/ 3003 w 5760"/>
                <a:gd name="T25" fmla="*/ 837 h 2325"/>
                <a:gd name="T26" fmla="*/ 3231 w 5760"/>
                <a:gd name="T27" fmla="*/ 924 h 2325"/>
                <a:gd name="T28" fmla="*/ 3438 w 5760"/>
                <a:gd name="T29" fmla="*/ 1005 h 2325"/>
                <a:gd name="T30" fmla="*/ 3663 w 5760"/>
                <a:gd name="T31" fmla="*/ 1110 h 2325"/>
                <a:gd name="T32" fmla="*/ 3903 w 5760"/>
                <a:gd name="T33" fmla="*/ 1233 h 2325"/>
                <a:gd name="T34" fmla="*/ 4149 w 5760"/>
                <a:gd name="T35" fmla="*/ 1374 h 2325"/>
                <a:gd name="T36" fmla="*/ 4353 w 5760"/>
                <a:gd name="T37" fmla="*/ 1506 h 2325"/>
                <a:gd name="T38" fmla="*/ 4491 w 5760"/>
                <a:gd name="T39" fmla="*/ 1602 h 2325"/>
                <a:gd name="T40" fmla="*/ 4668 w 5760"/>
                <a:gd name="T41" fmla="*/ 1740 h 2325"/>
                <a:gd name="T42" fmla="*/ 4824 w 5760"/>
                <a:gd name="T43" fmla="*/ 1875 h 2325"/>
                <a:gd name="T44" fmla="*/ 4968 w 5760"/>
                <a:gd name="T45" fmla="*/ 2016 h 2325"/>
                <a:gd name="T46" fmla="*/ 5100 w 5760"/>
                <a:gd name="T47" fmla="*/ 2154 h 2325"/>
                <a:gd name="T48" fmla="*/ 5238 w 5760"/>
                <a:gd name="T49" fmla="*/ 2324 h 2325"/>
                <a:gd name="T50" fmla="*/ 5759 w 5760"/>
                <a:gd name="T51" fmla="*/ 2324 h 2325"/>
                <a:gd name="T52" fmla="*/ 5759 w 5760"/>
                <a:gd name="T53" fmla="*/ 1245 h 2325"/>
                <a:gd name="T54" fmla="*/ 5580 w 5760"/>
                <a:gd name="T55" fmla="*/ 1119 h 2325"/>
                <a:gd name="T56" fmla="*/ 5400 w 5760"/>
                <a:gd name="T57" fmla="*/ 1020 h 2325"/>
                <a:gd name="T58" fmla="*/ 5205 w 5760"/>
                <a:gd name="T59" fmla="*/ 918 h 2325"/>
                <a:gd name="T60" fmla="*/ 5031 w 5760"/>
                <a:gd name="T61" fmla="*/ 837 h 2325"/>
                <a:gd name="T62" fmla="*/ 4866 w 5760"/>
                <a:gd name="T63" fmla="*/ 771 h 2325"/>
                <a:gd name="T64" fmla="*/ 4710 w 5760"/>
                <a:gd name="T65" fmla="*/ 711 h 2325"/>
                <a:gd name="T66" fmla="*/ 4545 w 5760"/>
                <a:gd name="T67" fmla="*/ 651 h 2325"/>
                <a:gd name="T68" fmla="*/ 4386 w 5760"/>
                <a:gd name="T69" fmla="*/ 600 h 2325"/>
                <a:gd name="T70" fmla="*/ 4248 w 5760"/>
                <a:gd name="T71" fmla="*/ 552 h 2325"/>
                <a:gd name="T72" fmla="*/ 3993 w 5760"/>
                <a:gd name="T73" fmla="*/ 483 h 2325"/>
                <a:gd name="T74" fmla="*/ 3777 w 5760"/>
                <a:gd name="T75" fmla="*/ 423 h 2325"/>
                <a:gd name="T76" fmla="*/ 3564 w 5760"/>
                <a:gd name="T77" fmla="*/ 375 h 2325"/>
                <a:gd name="T78" fmla="*/ 3282 w 5760"/>
                <a:gd name="T79" fmla="*/ 312 h 2325"/>
                <a:gd name="T80" fmla="*/ 3003 w 5760"/>
                <a:gd name="T81" fmla="*/ 261 h 2325"/>
                <a:gd name="T82" fmla="*/ 2733 w 5760"/>
                <a:gd name="T83" fmla="*/ 213 h 2325"/>
                <a:gd name="T84" fmla="*/ 2451 w 5760"/>
                <a:gd name="T85" fmla="*/ 171 h 2325"/>
                <a:gd name="T86" fmla="*/ 2211 w 5760"/>
                <a:gd name="T87" fmla="*/ 138 h 2325"/>
                <a:gd name="T88" fmla="*/ 1974 w 5760"/>
                <a:gd name="T89" fmla="*/ 108 h 2325"/>
                <a:gd name="T90" fmla="*/ 1665 w 5760"/>
                <a:gd name="T91" fmla="*/ 81 h 2325"/>
                <a:gd name="T92" fmla="*/ 1437 w 5760"/>
                <a:gd name="T93" fmla="*/ 60 h 2325"/>
                <a:gd name="T94" fmla="*/ 1125 w 5760"/>
                <a:gd name="T95" fmla="*/ 36 h 2325"/>
                <a:gd name="T96" fmla="*/ 828 w 5760"/>
                <a:gd name="T97" fmla="*/ 21 h 2325"/>
                <a:gd name="T98" fmla="*/ 558 w 5760"/>
                <a:gd name="T99" fmla="*/ 12 h 2325"/>
                <a:gd name="T100" fmla="*/ 282 w 5760"/>
                <a:gd name="T101" fmla="*/ 3 h 2325"/>
                <a:gd name="T102" fmla="*/ 0 w 5760"/>
                <a:gd name="T103" fmla="*/ 0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>
                <a:gd name="T0" fmla="*/ 0 w 5760"/>
                <a:gd name="T1" fmla="*/ 0 h 1573"/>
                <a:gd name="T2" fmla="*/ 0 w 5760"/>
                <a:gd name="T3" fmla="*/ 351 h 1573"/>
                <a:gd name="T4" fmla="*/ 282 w 5760"/>
                <a:gd name="T5" fmla="*/ 357 h 1573"/>
                <a:gd name="T6" fmla="*/ 627 w 5760"/>
                <a:gd name="T7" fmla="*/ 363 h 1573"/>
                <a:gd name="T8" fmla="*/ 960 w 5760"/>
                <a:gd name="T9" fmla="*/ 375 h 1573"/>
                <a:gd name="T10" fmla="*/ 1218 w 5760"/>
                <a:gd name="T11" fmla="*/ 393 h 1573"/>
                <a:gd name="T12" fmla="*/ 1470 w 5760"/>
                <a:gd name="T13" fmla="*/ 411 h 1573"/>
                <a:gd name="T14" fmla="*/ 1746 w 5760"/>
                <a:gd name="T15" fmla="*/ 435 h 1573"/>
                <a:gd name="T16" fmla="*/ 2022 w 5760"/>
                <a:gd name="T17" fmla="*/ 462 h 1573"/>
                <a:gd name="T18" fmla="*/ 2340 w 5760"/>
                <a:gd name="T19" fmla="*/ 504 h 1573"/>
                <a:gd name="T20" fmla="*/ 2664 w 5760"/>
                <a:gd name="T21" fmla="*/ 549 h 1573"/>
                <a:gd name="T22" fmla="*/ 2952 w 5760"/>
                <a:gd name="T23" fmla="*/ 597 h 1573"/>
                <a:gd name="T24" fmla="*/ 3225 w 5760"/>
                <a:gd name="T25" fmla="*/ 648 h 1573"/>
                <a:gd name="T26" fmla="*/ 3513 w 5760"/>
                <a:gd name="T27" fmla="*/ 708 h 1573"/>
                <a:gd name="T28" fmla="*/ 3693 w 5760"/>
                <a:gd name="T29" fmla="*/ 750 h 1573"/>
                <a:gd name="T30" fmla="*/ 3936 w 5760"/>
                <a:gd name="T31" fmla="*/ 810 h 1573"/>
                <a:gd name="T32" fmla="*/ 4095 w 5760"/>
                <a:gd name="T33" fmla="*/ 855 h 1573"/>
                <a:gd name="T34" fmla="*/ 4281 w 5760"/>
                <a:gd name="T35" fmla="*/ 909 h 1573"/>
                <a:gd name="T36" fmla="*/ 4503 w 5760"/>
                <a:gd name="T37" fmla="*/ 981 h 1573"/>
                <a:gd name="T38" fmla="*/ 4704 w 5760"/>
                <a:gd name="T39" fmla="*/ 1053 h 1573"/>
                <a:gd name="T40" fmla="*/ 4911 w 5760"/>
                <a:gd name="T41" fmla="*/ 1131 h 1573"/>
                <a:gd name="T42" fmla="*/ 5073 w 5760"/>
                <a:gd name="T43" fmla="*/ 1197 h 1573"/>
                <a:gd name="T44" fmla="*/ 5256 w 5760"/>
                <a:gd name="T45" fmla="*/ 1281 h 1573"/>
                <a:gd name="T46" fmla="*/ 5475 w 5760"/>
                <a:gd name="T47" fmla="*/ 1401 h 1573"/>
                <a:gd name="T48" fmla="*/ 5628 w 5760"/>
                <a:gd name="T49" fmla="*/ 1482 h 1573"/>
                <a:gd name="T50" fmla="*/ 5759 w 5760"/>
                <a:gd name="T51" fmla="*/ 1572 h 1573"/>
                <a:gd name="T52" fmla="*/ 5759 w 5760"/>
                <a:gd name="T53" fmla="*/ 633 h 1573"/>
                <a:gd name="T54" fmla="*/ 5493 w 5760"/>
                <a:gd name="T55" fmla="*/ 570 h 1573"/>
                <a:gd name="T56" fmla="*/ 5214 w 5760"/>
                <a:gd name="T57" fmla="*/ 501 h 1573"/>
                <a:gd name="T58" fmla="*/ 4950 w 5760"/>
                <a:gd name="T59" fmla="*/ 444 h 1573"/>
                <a:gd name="T60" fmla="*/ 4701 w 5760"/>
                <a:gd name="T61" fmla="*/ 396 h 1573"/>
                <a:gd name="T62" fmla="*/ 4425 w 5760"/>
                <a:gd name="T63" fmla="*/ 348 h 1573"/>
                <a:gd name="T64" fmla="*/ 4110 w 5760"/>
                <a:gd name="T65" fmla="*/ 294 h 1573"/>
                <a:gd name="T66" fmla="*/ 3813 w 5760"/>
                <a:gd name="T67" fmla="*/ 252 h 1573"/>
                <a:gd name="T68" fmla="*/ 3549 w 5760"/>
                <a:gd name="T69" fmla="*/ 213 h 1573"/>
                <a:gd name="T70" fmla="*/ 3261 w 5760"/>
                <a:gd name="T71" fmla="*/ 183 h 1573"/>
                <a:gd name="T72" fmla="*/ 3015 w 5760"/>
                <a:gd name="T73" fmla="*/ 153 h 1573"/>
                <a:gd name="T74" fmla="*/ 2757 w 5760"/>
                <a:gd name="T75" fmla="*/ 129 h 1573"/>
                <a:gd name="T76" fmla="*/ 2520 w 5760"/>
                <a:gd name="T77" fmla="*/ 105 h 1573"/>
                <a:gd name="T78" fmla="*/ 2301 w 5760"/>
                <a:gd name="T79" fmla="*/ 87 h 1573"/>
                <a:gd name="T80" fmla="*/ 2013 w 5760"/>
                <a:gd name="T81" fmla="*/ 66 h 1573"/>
                <a:gd name="T82" fmla="*/ 1731 w 5760"/>
                <a:gd name="T83" fmla="*/ 48 h 1573"/>
                <a:gd name="T84" fmla="*/ 1524 w 5760"/>
                <a:gd name="T85" fmla="*/ 39 h 1573"/>
                <a:gd name="T86" fmla="*/ 1260 w 5760"/>
                <a:gd name="T87" fmla="*/ 27 h 1573"/>
                <a:gd name="T88" fmla="*/ 966 w 5760"/>
                <a:gd name="T89" fmla="*/ 15 h 1573"/>
                <a:gd name="T90" fmla="*/ 714 w 5760"/>
                <a:gd name="T91" fmla="*/ 12 h 1573"/>
                <a:gd name="T92" fmla="*/ 510 w 5760"/>
                <a:gd name="T93" fmla="*/ 6 h 1573"/>
                <a:gd name="T94" fmla="*/ 243 w 5760"/>
                <a:gd name="T95" fmla="*/ 0 h 1573"/>
                <a:gd name="T96" fmla="*/ 0 w 5760"/>
                <a:gd name="T97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>
                <a:gd name="T0" fmla="*/ 0 w 5760"/>
                <a:gd name="T1" fmla="*/ 0 h 970"/>
                <a:gd name="T2" fmla="*/ 0 w 5760"/>
                <a:gd name="T3" fmla="*/ 339 h 970"/>
                <a:gd name="T4" fmla="*/ 318 w 5760"/>
                <a:gd name="T5" fmla="*/ 342 h 970"/>
                <a:gd name="T6" fmla="*/ 591 w 5760"/>
                <a:gd name="T7" fmla="*/ 348 h 970"/>
                <a:gd name="T8" fmla="*/ 846 w 5760"/>
                <a:gd name="T9" fmla="*/ 354 h 970"/>
                <a:gd name="T10" fmla="*/ 1074 w 5760"/>
                <a:gd name="T11" fmla="*/ 360 h 970"/>
                <a:gd name="T12" fmla="*/ 1314 w 5760"/>
                <a:gd name="T13" fmla="*/ 366 h 970"/>
                <a:gd name="T14" fmla="*/ 1599 w 5760"/>
                <a:gd name="T15" fmla="*/ 381 h 970"/>
                <a:gd name="T16" fmla="*/ 1911 w 5760"/>
                <a:gd name="T17" fmla="*/ 399 h 970"/>
                <a:gd name="T18" fmla="*/ 2241 w 5760"/>
                <a:gd name="T19" fmla="*/ 420 h 970"/>
                <a:gd name="T20" fmla="*/ 2619 w 5760"/>
                <a:gd name="T21" fmla="*/ 453 h 970"/>
                <a:gd name="T22" fmla="*/ 2889 w 5760"/>
                <a:gd name="T23" fmla="*/ 477 h 970"/>
                <a:gd name="T24" fmla="*/ 3177 w 5760"/>
                <a:gd name="T25" fmla="*/ 507 h 970"/>
                <a:gd name="T26" fmla="*/ 3498 w 5760"/>
                <a:gd name="T27" fmla="*/ 543 h 970"/>
                <a:gd name="T28" fmla="*/ 3813 w 5760"/>
                <a:gd name="T29" fmla="*/ 585 h 970"/>
                <a:gd name="T30" fmla="*/ 4044 w 5760"/>
                <a:gd name="T31" fmla="*/ 618 h 970"/>
                <a:gd name="T32" fmla="*/ 4365 w 5760"/>
                <a:gd name="T33" fmla="*/ 669 h 970"/>
                <a:gd name="T34" fmla="*/ 4683 w 5760"/>
                <a:gd name="T35" fmla="*/ 726 h 970"/>
                <a:gd name="T36" fmla="*/ 4980 w 5760"/>
                <a:gd name="T37" fmla="*/ 786 h 970"/>
                <a:gd name="T38" fmla="*/ 5268 w 5760"/>
                <a:gd name="T39" fmla="*/ 846 h 970"/>
                <a:gd name="T40" fmla="*/ 5646 w 5760"/>
                <a:gd name="T41" fmla="*/ 942 h 970"/>
                <a:gd name="T42" fmla="*/ 5759 w 5760"/>
                <a:gd name="T43" fmla="*/ 969 h 970"/>
                <a:gd name="T44" fmla="*/ 5759 w 5760"/>
                <a:gd name="T45" fmla="*/ 0 h 970"/>
                <a:gd name="T46" fmla="*/ 0 w 5760"/>
                <a:gd name="T47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>
                <a:gd name="T0" fmla="*/ 0 w 5760"/>
                <a:gd name="T1" fmla="*/ 753 h 1060"/>
                <a:gd name="T2" fmla="*/ 0 w 5760"/>
                <a:gd name="T3" fmla="*/ 1059 h 1060"/>
                <a:gd name="T4" fmla="*/ 5759 w 5760"/>
                <a:gd name="T5" fmla="*/ 1059 h 1060"/>
                <a:gd name="T6" fmla="*/ 5759 w 5760"/>
                <a:gd name="T7" fmla="*/ 0 h 1060"/>
                <a:gd name="T8" fmla="*/ 5430 w 5760"/>
                <a:gd name="T9" fmla="*/ 0 h 1060"/>
                <a:gd name="T10" fmla="*/ 5298 w 5760"/>
                <a:gd name="T11" fmla="*/ 84 h 1060"/>
                <a:gd name="T12" fmla="*/ 5136 w 5760"/>
                <a:gd name="T13" fmla="*/ 159 h 1060"/>
                <a:gd name="T14" fmla="*/ 4968 w 5760"/>
                <a:gd name="T15" fmla="*/ 222 h 1060"/>
                <a:gd name="T16" fmla="*/ 4812 w 5760"/>
                <a:gd name="T17" fmla="*/ 267 h 1060"/>
                <a:gd name="T18" fmla="*/ 4626 w 5760"/>
                <a:gd name="T19" fmla="*/ 324 h 1060"/>
                <a:gd name="T20" fmla="*/ 4440 w 5760"/>
                <a:gd name="T21" fmla="*/ 366 h 1060"/>
                <a:gd name="T22" fmla="*/ 4230 w 5760"/>
                <a:gd name="T23" fmla="*/ 414 h 1060"/>
                <a:gd name="T24" fmla="*/ 3939 w 5760"/>
                <a:gd name="T25" fmla="*/ 468 h 1060"/>
                <a:gd name="T26" fmla="*/ 3711 w 5760"/>
                <a:gd name="T27" fmla="*/ 504 h 1060"/>
                <a:gd name="T28" fmla="*/ 3441 w 5760"/>
                <a:gd name="T29" fmla="*/ 543 h 1060"/>
                <a:gd name="T30" fmla="*/ 3189 w 5760"/>
                <a:gd name="T31" fmla="*/ 579 h 1060"/>
                <a:gd name="T32" fmla="*/ 2925 w 5760"/>
                <a:gd name="T33" fmla="*/ 606 h 1060"/>
                <a:gd name="T34" fmla="*/ 2679 w 5760"/>
                <a:gd name="T35" fmla="*/ 633 h 1060"/>
                <a:gd name="T36" fmla="*/ 2418 w 5760"/>
                <a:gd name="T37" fmla="*/ 654 h 1060"/>
                <a:gd name="T38" fmla="*/ 2142 w 5760"/>
                <a:gd name="T39" fmla="*/ 675 h 1060"/>
                <a:gd name="T40" fmla="*/ 1896 w 5760"/>
                <a:gd name="T41" fmla="*/ 693 h 1060"/>
                <a:gd name="T42" fmla="*/ 1647 w 5760"/>
                <a:gd name="T43" fmla="*/ 708 h 1060"/>
                <a:gd name="T44" fmla="*/ 1404 w 5760"/>
                <a:gd name="T45" fmla="*/ 720 h 1060"/>
                <a:gd name="T46" fmla="*/ 1170 w 5760"/>
                <a:gd name="T47" fmla="*/ 732 h 1060"/>
                <a:gd name="T48" fmla="*/ 906 w 5760"/>
                <a:gd name="T49" fmla="*/ 738 h 1060"/>
                <a:gd name="T50" fmla="*/ 534 w 5760"/>
                <a:gd name="T51" fmla="*/ 747 h 1060"/>
                <a:gd name="T52" fmla="*/ 201 w 5760"/>
                <a:gd name="T53" fmla="*/ 753 h 1060"/>
                <a:gd name="T54" fmla="*/ 0 w 5760"/>
                <a:gd name="T55" fmla="*/ 753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>
                <a:gd name="T0" fmla="*/ 0 w 5284"/>
                <a:gd name="T1" fmla="*/ 366 h 673"/>
                <a:gd name="T2" fmla="*/ 0 w 5284"/>
                <a:gd name="T3" fmla="*/ 672 h 673"/>
                <a:gd name="T4" fmla="*/ 303 w 5284"/>
                <a:gd name="T5" fmla="*/ 672 h 673"/>
                <a:gd name="T6" fmla="*/ 723 w 5284"/>
                <a:gd name="T7" fmla="*/ 663 h 673"/>
                <a:gd name="T8" fmla="*/ 1020 w 5284"/>
                <a:gd name="T9" fmla="*/ 654 h 673"/>
                <a:gd name="T10" fmla="*/ 1302 w 5284"/>
                <a:gd name="T11" fmla="*/ 642 h 673"/>
                <a:gd name="T12" fmla="*/ 1554 w 5284"/>
                <a:gd name="T13" fmla="*/ 630 h 673"/>
                <a:gd name="T14" fmla="*/ 1779 w 5284"/>
                <a:gd name="T15" fmla="*/ 615 h 673"/>
                <a:gd name="T16" fmla="*/ 1962 w 5284"/>
                <a:gd name="T17" fmla="*/ 606 h 673"/>
                <a:gd name="T18" fmla="*/ 2193 w 5284"/>
                <a:gd name="T19" fmla="*/ 588 h 673"/>
                <a:gd name="T20" fmla="*/ 2448 w 5284"/>
                <a:gd name="T21" fmla="*/ 570 h 673"/>
                <a:gd name="T22" fmla="*/ 2700 w 5284"/>
                <a:gd name="T23" fmla="*/ 546 h 673"/>
                <a:gd name="T24" fmla="*/ 2904 w 5284"/>
                <a:gd name="T25" fmla="*/ 528 h 673"/>
                <a:gd name="T26" fmla="*/ 3138 w 5284"/>
                <a:gd name="T27" fmla="*/ 498 h 673"/>
                <a:gd name="T28" fmla="*/ 3324 w 5284"/>
                <a:gd name="T29" fmla="*/ 474 h 673"/>
                <a:gd name="T30" fmla="*/ 3534 w 5284"/>
                <a:gd name="T31" fmla="*/ 447 h 673"/>
                <a:gd name="T32" fmla="*/ 3735 w 5284"/>
                <a:gd name="T33" fmla="*/ 420 h 673"/>
                <a:gd name="T34" fmla="*/ 3933 w 5284"/>
                <a:gd name="T35" fmla="*/ 384 h 673"/>
                <a:gd name="T36" fmla="*/ 4116 w 5284"/>
                <a:gd name="T37" fmla="*/ 351 h 673"/>
                <a:gd name="T38" fmla="*/ 4266 w 5284"/>
                <a:gd name="T39" fmla="*/ 318 h 673"/>
                <a:gd name="T40" fmla="*/ 4446 w 5284"/>
                <a:gd name="T41" fmla="*/ 279 h 673"/>
                <a:gd name="T42" fmla="*/ 4620 w 5284"/>
                <a:gd name="T43" fmla="*/ 237 h 673"/>
                <a:gd name="T44" fmla="*/ 4779 w 5284"/>
                <a:gd name="T45" fmla="*/ 192 h 673"/>
                <a:gd name="T46" fmla="*/ 4920 w 5284"/>
                <a:gd name="T47" fmla="*/ 147 h 673"/>
                <a:gd name="T48" fmla="*/ 5085 w 5284"/>
                <a:gd name="T49" fmla="*/ 90 h 673"/>
                <a:gd name="T50" fmla="*/ 5193 w 5284"/>
                <a:gd name="T51" fmla="*/ 42 h 673"/>
                <a:gd name="T52" fmla="*/ 5283 w 5284"/>
                <a:gd name="T53" fmla="*/ 0 h 673"/>
                <a:gd name="T54" fmla="*/ 3201 w 5284"/>
                <a:gd name="T55" fmla="*/ 0 h 673"/>
                <a:gd name="T56" fmla="*/ 2982 w 5284"/>
                <a:gd name="T57" fmla="*/ 57 h 673"/>
                <a:gd name="T58" fmla="*/ 2775 w 5284"/>
                <a:gd name="T59" fmla="*/ 108 h 673"/>
                <a:gd name="T60" fmla="*/ 2562 w 5284"/>
                <a:gd name="T61" fmla="*/ 150 h 673"/>
                <a:gd name="T62" fmla="*/ 2397 w 5284"/>
                <a:gd name="T63" fmla="*/ 183 h 673"/>
                <a:gd name="T64" fmla="*/ 2205 w 5284"/>
                <a:gd name="T65" fmla="*/ 213 h 673"/>
                <a:gd name="T66" fmla="*/ 2001 w 5284"/>
                <a:gd name="T67" fmla="*/ 243 h 673"/>
                <a:gd name="T68" fmla="*/ 1776 w 5284"/>
                <a:gd name="T69" fmla="*/ 273 h 673"/>
                <a:gd name="T70" fmla="*/ 1536 w 5284"/>
                <a:gd name="T71" fmla="*/ 297 h 673"/>
                <a:gd name="T72" fmla="*/ 1344 w 5284"/>
                <a:gd name="T73" fmla="*/ 312 h 673"/>
                <a:gd name="T74" fmla="*/ 1134 w 5284"/>
                <a:gd name="T75" fmla="*/ 330 h 673"/>
                <a:gd name="T76" fmla="*/ 921 w 5284"/>
                <a:gd name="T77" fmla="*/ 342 h 673"/>
                <a:gd name="T78" fmla="*/ 696 w 5284"/>
                <a:gd name="T79" fmla="*/ 354 h 673"/>
                <a:gd name="T80" fmla="*/ 501 w 5284"/>
                <a:gd name="T81" fmla="*/ 360 h 673"/>
                <a:gd name="T82" fmla="*/ 279 w 5284"/>
                <a:gd name="T83" fmla="*/ 366 h 673"/>
                <a:gd name="T84" fmla="*/ 99 w 5284"/>
                <a:gd name="T85" fmla="*/ 369 h 673"/>
                <a:gd name="T86" fmla="*/ 0 w 5284"/>
                <a:gd name="T87" fmla="*/ 3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>
                <a:gd name="T0" fmla="*/ 0 w 2884"/>
                <a:gd name="T1" fmla="*/ 0 h 286"/>
                <a:gd name="T2" fmla="*/ 0 w 2884"/>
                <a:gd name="T3" fmla="*/ 285 h 286"/>
                <a:gd name="T4" fmla="*/ 192 w 2884"/>
                <a:gd name="T5" fmla="*/ 285 h 286"/>
                <a:gd name="T6" fmla="*/ 384 w 2884"/>
                <a:gd name="T7" fmla="*/ 282 h 286"/>
                <a:gd name="T8" fmla="*/ 579 w 2884"/>
                <a:gd name="T9" fmla="*/ 276 h 286"/>
                <a:gd name="T10" fmla="*/ 789 w 2884"/>
                <a:gd name="T11" fmla="*/ 267 h 286"/>
                <a:gd name="T12" fmla="*/ 999 w 2884"/>
                <a:gd name="T13" fmla="*/ 258 h 286"/>
                <a:gd name="T14" fmla="*/ 1161 w 2884"/>
                <a:gd name="T15" fmla="*/ 246 h 286"/>
                <a:gd name="T16" fmla="*/ 1302 w 2884"/>
                <a:gd name="T17" fmla="*/ 234 h 286"/>
                <a:gd name="T18" fmla="*/ 1458 w 2884"/>
                <a:gd name="T19" fmla="*/ 222 h 286"/>
                <a:gd name="T20" fmla="*/ 1665 w 2884"/>
                <a:gd name="T21" fmla="*/ 201 h 286"/>
                <a:gd name="T22" fmla="*/ 1992 w 2884"/>
                <a:gd name="T23" fmla="*/ 159 h 286"/>
                <a:gd name="T24" fmla="*/ 2301 w 2884"/>
                <a:gd name="T25" fmla="*/ 117 h 286"/>
                <a:gd name="T26" fmla="*/ 2604 w 2884"/>
                <a:gd name="T27" fmla="*/ 60 h 286"/>
                <a:gd name="T28" fmla="*/ 2883 w 2884"/>
                <a:gd name="T29" fmla="*/ 0 h 286"/>
                <a:gd name="T30" fmla="*/ 0 w 2884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CF047223-B0B9-8D41-A9A0-51564B6CA78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80000"/>
        <a:buChar char="◊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4117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xmlns:p14="http://schemas.microsoft.com/office/powerpoint/2010/main"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3345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xmlns:p14="http://schemas.microsoft.com/office/powerpoint/2010/main"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200"/>
            <a:ext cx="104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8672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200"/>
            <a:ext cx="104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769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924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9309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xmlns:p14="http://schemas.microsoft.com/office/powerpoint/2010/main"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Symbol" charset="0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charset="0"/>
        <a:buChar char="²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à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1"/>
            <a:ext cx="9143996" cy="6858000"/>
            <a:chOff x="0" y="1"/>
            <a:chExt cx="9143996" cy="6858000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0" y="1"/>
              <a:ext cx="9143996" cy="6858000"/>
              <a:chOff x="0" y="0"/>
              <a:chExt cx="9143996" cy="6858000"/>
            </a:xfrm>
          </p:grpSpPr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 rotWithShape="1"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85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23" t="1094" r="5843" b="415"/>
              <a:stretch/>
            </p:blipFill>
            <p:spPr>
              <a:xfrm rot="10800000">
                <a:off x="0" y="0"/>
                <a:ext cx="9143996" cy="685800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 userDrawn="1"/>
            </p:nvPicPr>
            <p:blipFill>
              <a:blip r:embed="rId16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-4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8820" y="3609190"/>
                <a:ext cx="3575343" cy="2651760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 userDrawn="1"/>
          </p:nvGrpSpPr>
          <p:grpSpPr>
            <a:xfrm>
              <a:off x="7731163" y="5330414"/>
              <a:ext cx="1402075" cy="1053035"/>
              <a:chOff x="7731163" y="5330414"/>
              <a:chExt cx="1402075" cy="1053035"/>
            </a:xfrm>
          </p:grpSpPr>
          <p:sp>
            <p:nvSpPr>
              <p:cNvPr id="4" name="Rectangle 3"/>
              <p:cNvSpPr/>
              <p:nvPr userDrawn="1"/>
            </p:nvSpPr>
            <p:spPr>
              <a:xfrm>
                <a:off x="8294146" y="5330414"/>
                <a:ext cx="236668" cy="2420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8336585" y="5784028"/>
                <a:ext cx="236668" cy="2420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8896570" y="6005139"/>
                <a:ext cx="236668" cy="2420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7731163" y="6141402"/>
                <a:ext cx="236668" cy="2420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</p:grp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143000" y="274638"/>
            <a:ext cx="6961354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9FB8CD"/>
                </a:solidFill>
                <a:latin typeface="Verdana"/>
                <a:ea typeface="+mn-ea"/>
                <a:cs typeface="+mn-cs"/>
              </a:rPr>
              <a:t>3/15/13</a:t>
            </a:r>
            <a:endParaRPr lang="en-US" dirty="0">
              <a:solidFill>
                <a:srgbClr val="9FB8CD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9FB8CD"/>
                </a:solidFill>
                <a:latin typeface="Verdana"/>
                <a:ea typeface="+mn-ea"/>
                <a:cs typeface="+mn-cs"/>
              </a:rPr>
              <a:t>The technical data in this document is controlled under the U.S. Export Regulations, release to foreign persons may require an export authorization.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" i="1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B8CD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19" name="Picture 8" descr="NASALogo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539"/>
          <a:stretch>
            <a:fillRect/>
          </a:stretch>
        </p:blipFill>
        <p:spPr bwMode="auto">
          <a:xfrm>
            <a:off x="8215478" y="248982"/>
            <a:ext cx="881501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04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accent2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accent2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microsoft.com/office/2007/relationships/media" Target="file://localhost/Users/rtpappal/BOB'S%20TALKS/Europa%20Talks-Animations/diurnalFixedScale.avi" TargetMode="External"/><Relationship Id="rId2" Type="http://schemas.openxmlformats.org/officeDocument/2006/relationships/video" Target="file://localhost/Users/rtpappal/BOB'S%20TALKS/Europa%20Talks-Animations/diurnalFixedScale.av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microsoft.com/office/2007/relationships/media" Target="file://localhost/Users/rtpappal/BOB'S%20TALKS/IcyMoonTalks/Icy_Satellite_Oceans/Hoppa_cycloid_slow.mov" TargetMode="External"/><Relationship Id="rId2" Type="http://schemas.openxmlformats.org/officeDocument/2006/relationships/video" Target="file://localhost/Users/rtpappal/BOB'S%20TALKS/IcyMoonTalks/Icy_Satellite_Oceans/Hoppa_cycloid_slow.m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0.png"/><Relationship Id="rId1" Type="http://schemas.microsoft.com/office/2007/relationships/media" Target="file://localhost/Users/rtpappal/BOB'S%20TALKS/Europa%20Talks-Animations/e6_ridge_zoom.mov" TargetMode="External"/><Relationship Id="rId2" Type="http://schemas.openxmlformats.org/officeDocument/2006/relationships/video" Target="file://localhost/Users/rtpappal/BOB'S%20TALKS/Europa%20Talks-Animations/e6_ridge_zoom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3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microsoft.com/office/2007/relationships/media" Target="file://localhost/Users/rtpappal/BOB'S%20TALKS/Europa%20Talks-Animations/medres.nn_anim.gif" TargetMode="External"/><Relationship Id="rId2" Type="http://schemas.openxmlformats.org/officeDocument/2006/relationships/video" Target="file://localhost/Users/rtpappal/BOB'S%20TALKS/Europa%20Talks-Animations/medres.nn_anim.gi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63.png"/><Relationship Id="rId1" Type="http://schemas.microsoft.com/office/2007/relationships/media" Target="file://localhost/Users/rtpappal/BOB'S%20TALKS/Europa%20Talks-Animations/Europa_Conamara_long_zoom.mov" TargetMode="External"/><Relationship Id="rId2" Type="http://schemas.openxmlformats.org/officeDocument/2006/relationships/video" Target="file://localhost/Users/rtpappal/BOB'S%20TALKS/Europa%20Talks-Animations/Europa_Conamara_long_zoom.mo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tif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1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microsoft.com/office/2007/relationships/media" Target="file://localhost/Users/rtpappal/BOB'S%20TALKS/IcyMoonTalks/Icy_Satellite_Oceans/Europa_Tidal_Heating.mov" TargetMode="External"/><Relationship Id="rId2" Type="http://schemas.openxmlformats.org/officeDocument/2006/relationships/video" Target="file://localhost/Users/rtpappal/BOB'S%20TALKS/IcyMoonTalks/Icy_Satellite_Oceans/Europa_Tidal_Heating.mov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E14_europa_tedstryk_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9229" r="3484" b="6606"/>
          <a:stretch>
            <a:fillRect/>
          </a:stretch>
        </p:blipFill>
        <p:spPr bwMode="auto">
          <a:xfrm>
            <a:off x="6350" y="0"/>
            <a:ext cx="915352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6800"/>
            <a:ext cx="83820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The Hidden Ocean of Europa:</a:t>
            </a:r>
            <a:br>
              <a:rPr lang="en-US" sz="4800" b="1" dirty="0" smtClean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sz="3600" b="1" dirty="0" smtClean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Exploring a Potentially Habitable World</a:t>
            </a:r>
            <a:endParaRPr lang="en-US" sz="5400" b="1" dirty="0">
              <a:solidFill>
                <a:srgbClr val="31FFF7"/>
              </a:solidFill>
              <a:effectLst>
                <a:outerShdw blurRad="50800" dist="63500" dir="2700000" algn="tl" rotWithShape="0">
                  <a:schemeClr val="accent6">
                    <a:lumMod val="75000"/>
                    <a:lumOff val="25000"/>
                    <a:alpha val="40000"/>
                  </a:schemeClr>
                </a:outerShdw>
              </a:effectLst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526213"/>
            <a:ext cx="16371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[</a:t>
            </a:r>
            <a:r>
              <a:rPr lang="en-US" sz="1400" i="1" dirty="0" smtClean="0">
                <a:latin typeface="Times New Roman"/>
                <a:cs typeface="Times New Roman"/>
              </a:rPr>
              <a:t>Mosaic </a:t>
            </a:r>
            <a:r>
              <a:rPr lang="en-US" sz="1400" i="1" dirty="0">
                <a:latin typeface="Times New Roman"/>
                <a:cs typeface="Times New Roman"/>
              </a:rPr>
              <a:t>by T. </a:t>
            </a:r>
            <a:r>
              <a:rPr lang="en-US" sz="1400" i="1" dirty="0" err="1" smtClean="0">
                <a:latin typeface="Times New Roman"/>
                <a:cs typeface="Times New Roman"/>
              </a:rPr>
              <a:t>Stryk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5346700"/>
            <a:ext cx="7924800" cy="1181895"/>
            <a:chOff x="533400" y="5346700"/>
            <a:chExt cx="7924800" cy="1181895"/>
          </a:xfrm>
        </p:grpSpPr>
        <p:grpSp>
          <p:nvGrpSpPr>
            <p:cNvPr id="2" name="Group 1"/>
            <p:cNvGrpSpPr/>
            <p:nvPr/>
          </p:nvGrpSpPr>
          <p:grpSpPr>
            <a:xfrm>
              <a:off x="533400" y="5578475"/>
              <a:ext cx="1274763" cy="711200"/>
              <a:chOff x="533400" y="5578475"/>
              <a:chExt cx="1274763" cy="711200"/>
            </a:xfrm>
          </p:grpSpPr>
          <p:sp>
            <p:nvSpPr>
              <p:cNvPr id="8203" name="Text Box 11"/>
              <p:cNvSpPr txBox="1">
                <a:spLocks noChangeArrowheads="1"/>
              </p:cNvSpPr>
              <p:nvPr/>
            </p:nvSpPr>
            <p:spPr bwMode="auto">
              <a:xfrm>
                <a:off x="533400" y="5588000"/>
                <a:ext cx="80486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charset="0"/>
                    <a:cs typeface="ＭＳ Ｐゴシック" charset="0"/>
                  </a:rPr>
                  <a:t>liquid</a:t>
                </a:r>
                <a:br>
                  <a:rPr lang="en-US" sz="2000">
                    <a:latin typeface="Arial" charset="0"/>
                    <a:cs typeface="ＭＳ Ｐゴシック" charset="0"/>
                  </a:rPr>
                </a:br>
                <a:r>
                  <a:rPr lang="en-US" sz="2000">
                    <a:latin typeface="Arial" charset="0"/>
                    <a:cs typeface="ＭＳ Ｐゴシック" charset="0"/>
                  </a:rPr>
                  <a:t>water</a:t>
                </a:r>
                <a:endParaRPr lang="en-US">
                  <a:latin typeface="Arial" charset="0"/>
                  <a:cs typeface="ＭＳ Ｐゴシック" charset="0"/>
                </a:endParaRP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3188" y="5578475"/>
                <a:ext cx="434975" cy="711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6867525" y="5346700"/>
              <a:ext cx="1590675" cy="1104900"/>
              <a:chOff x="6867525" y="5346700"/>
              <a:chExt cx="1590675" cy="1104900"/>
            </a:xfrm>
          </p:grpSpPr>
          <p:pic>
            <p:nvPicPr>
              <p:cNvPr id="8211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0" y="5346700"/>
                <a:ext cx="838200" cy="785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12" name="Text Box 20"/>
              <p:cNvSpPr txBox="1">
                <a:spLocks noChangeArrowheads="1"/>
              </p:cNvSpPr>
              <p:nvPr/>
            </p:nvSpPr>
            <p:spPr bwMode="auto">
              <a:xfrm>
                <a:off x="6867525" y="5749925"/>
                <a:ext cx="1581150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charset="0"/>
                    <a:cs typeface="ＭＳ Ｐゴシック" charset="0"/>
                  </a:rPr>
                  <a:t>stable </a:t>
                </a:r>
                <a:br>
                  <a:rPr lang="en-US" sz="2000">
                    <a:latin typeface="Arial" charset="0"/>
                    <a:cs typeface="ＭＳ Ｐゴシック" charset="0"/>
                  </a:rPr>
                </a:br>
                <a:r>
                  <a:rPr lang="en-US" sz="2000">
                    <a:latin typeface="Arial" charset="0"/>
                    <a:cs typeface="ＭＳ Ｐゴシック" charset="0"/>
                  </a:rPr>
                  <a:t>environment</a:t>
                </a:r>
                <a:endParaRPr lang="en-US"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21200" y="5651500"/>
              <a:ext cx="1768475" cy="839788"/>
              <a:chOff x="4521200" y="5651500"/>
              <a:chExt cx="1768475" cy="839788"/>
            </a:xfrm>
          </p:grpSpPr>
          <p:pic>
            <p:nvPicPr>
              <p:cNvPr id="8214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1325" y="5651500"/>
                <a:ext cx="768350" cy="839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9" name="Text Box 17"/>
              <p:cNvSpPr txBox="1">
                <a:spLocks noChangeArrowheads="1"/>
              </p:cNvSpPr>
              <p:nvPr/>
            </p:nvSpPr>
            <p:spPr bwMode="auto">
              <a:xfrm>
                <a:off x="4521200" y="5765800"/>
                <a:ext cx="1185863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charset="0"/>
                    <a:cs typeface="ＭＳ Ｐゴシック" charset="0"/>
                  </a:rPr>
                  <a:t>chemical</a:t>
                </a:r>
              </a:p>
              <a:p>
                <a:r>
                  <a:rPr lang="en-US" sz="2000">
                    <a:latin typeface="Arial" charset="0"/>
                    <a:cs typeface="ＭＳ Ｐゴシック" charset="0"/>
                  </a:rPr>
                  <a:t>energy</a:t>
                </a:r>
                <a:endParaRPr lang="en-US"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362200" y="5657057"/>
              <a:ext cx="1751806" cy="871538"/>
              <a:chOff x="2362200" y="5657057"/>
              <a:chExt cx="1751806" cy="871538"/>
            </a:xfrm>
          </p:grpSpPr>
          <p:pic>
            <p:nvPicPr>
              <p:cNvPr id="8205" name="Picture 1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13860" r="16162" b="25500"/>
              <a:stretch>
                <a:fillRect/>
              </a:stretch>
            </p:blipFill>
            <p:spPr bwMode="auto">
              <a:xfrm rot="16237201">
                <a:off x="3321050" y="5735638"/>
                <a:ext cx="871538" cy="71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06" name="Text Box 14"/>
              <p:cNvSpPr txBox="1">
                <a:spLocks noChangeArrowheads="1"/>
              </p:cNvSpPr>
              <p:nvPr/>
            </p:nvSpPr>
            <p:spPr bwMode="auto">
              <a:xfrm>
                <a:off x="2362200" y="5781675"/>
                <a:ext cx="1214438" cy="70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Arial" charset="0"/>
                    <a:cs typeface="ＭＳ Ｐゴシック" charset="0"/>
                  </a:rPr>
                  <a:t>essential</a:t>
                </a:r>
                <a:br>
                  <a:rPr lang="en-US" sz="2000">
                    <a:latin typeface="Arial" charset="0"/>
                    <a:cs typeface="ＭＳ Ｐゴシック" charset="0"/>
                  </a:rPr>
                </a:br>
                <a:r>
                  <a:rPr lang="en-US" sz="2000">
                    <a:latin typeface="Arial" charset="0"/>
                    <a:cs typeface="ＭＳ Ｐゴシック" charset="0"/>
                  </a:rPr>
                  <a:t>elements</a:t>
                </a:r>
                <a:endParaRPr lang="en-US"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300" y="3124200"/>
            <a:ext cx="8763000" cy="2209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30000"/>
              </a:spcAft>
            </a:pPr>
            <a:r>
              <a:rPr lang="en-US" sz="4000" b="1" i="1" dirty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Robert Pappalardo</a:t>
            </a:r>
          </a:p>
          <a:p>
            <a:pPr>
              <a:spcBef>
                <a:spcPct val="0"/>
              </a:spcBef>
            </a:pPr>
            <a:r>
              <a:rPr lang="en-US" b="1" i="1" dirty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Jet Propulsion Laboratory</a:t>
            </a:r>
          </a:p>
          <a:p>
            <a:pPr>
              <a:spcBef>
                <a:spcPct val="0"/>
              </a:spcBef>
            </a:pPr>
            <a:r>
              <a:rPr lang="en-US" b="1" i="1" dirty="0">
                <a:solidFill>
                  <a:srgbClr val="31FFF7"/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California Institute of Technology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931388" y="6553200"/>
            <a:ext cx="584101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31FFF7"/>
                </a:solidFill>
              </a:rPr>
              <a:t>Copyright 2014 </a:t>
            </a:r>
            <a:r>
              <a:rPr lang="en-US" sz="1100" dirty="0">
                <a:solidFill>
                  <a:srgbClr val="31FFF7"/>
                </a:solidFill>
              </a:rPr>
              <a:t>California Institute of Technology. Government sponsorship acknowledged</a:t>
            </a:r>
            <a:r>
              <a:rPr lang="en-US" sz="1100" dirty="0" smtClean="0">
                <a:solidFill>
                  <a:srgbClr val="31FFF7"/>
                </a:solidFill>
              </a:rPr>
              <a:t>.</a:t>
            </a:r>
            <a:endParaRPr lang="en-US" sz="1100" dirty="0">
              <a:solidFill>
                <a:srgbClr val="31FFF7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4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200" grpId="0"/>
      <p:bldP spid="8195" grpId="0" build="p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diurnalFixedScale.avi" descr="/Users/rtpappal/BOB'S TALKS/Europa Talks-Animations/diurnalFixedScal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88"/>
            <a:ext cx="9144000" cy="70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685800" y="6248400"/>
            <a:ext cx="18288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74625"/>
            <a:ext cx="80010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 dirty="0">
                <a:solidFill>
                  <a:srgbClr val="2AE7E2"/>
                </a:solidFill>
              </a:rPr>
              <a:t>Diurnal Stresses 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886200" y="3324225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Tension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5551488" y="3324225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rPr>
              <a:t>Compression</a:t>
            </a:r>
          </a:p>
        </p:txBody>
      </p:sp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863600" y="6042025"/>
            <a:ext cx="1063625" cy="274638"/>
            <a:chOff x="640" y="4003"/>
            <a:chExt cx="670" cy="173"/>
          </a:xfrm>
        </p:grpSpPr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640" y="4090"/>
              <a:ext cx="21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1689" name="Text Box 9"/>
            <p:cNvSpPr txBox="1">
              <a:spLocks noChangeArrowheads="1"/>
            </p:cNvSpPr>
            <p:nvPr/>
          </p:nvSpPr>
          <p:spPr bwMode="auto">
            <a:xfrm>
              <a:off x="836" y="4003"/>
              <a:ext cx="4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smtClean="0">
                  <a:solidFill>
                    <a:srgbClr val="000000"/>
                  </a:solidFill>
                  <a:latin typeface="Helvetica" charset="0"/>
                  <a:cs typeface="+mn-cs"/>
                </a:rPr>
                <a:t>0.2 MPa</a:t>
              </a:r>
              <a:endParaRPr lang="en-US" sz="1800" b="1" smtClean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-152400"/>
            <a:ext cx="381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grpSp>
        <p:nvGrpSpPr>
          <p:cNvPr id="71691" name="Group 11"/>
          <p:cNvGrpSpPr>
            <a:grpSpLocks/>
          </p:cNvGrpSpPr>
          <p:nvPr/>
        </p:nvGrpSpPr>
        <p:grpSpPr bwMode="auto">
          <a:xfrm>
            <a:off x="354013" y="152400"/>
            <a:ext cx="1290637" cy="1309688"/>
            <a:chOff x="223" y="48"/>
            <a:chExt cx="813" cy="825"/>
          </a:xfrm>
        </p:grpSpPr>
        <p:pic>
          <p:nvPicPr>
            <p:cNvPr id="71692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"/>
            <a:stretch>
              <a:fillRect/>
            </a:stretch>
          </p:blipFill>
          <p:spPr bwMode="auto">
            <a:xfrm>
              <a:off x="223" y="72"/>
              <a:ext cx="785" cy="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1693" name="Text Box 13"/>
            <p:cNvSpPr txBox="1">
              <a:spLocks noChangeArrowheads="1"/>
            </p:cNvSpPr>
            <p:nvPr/>
          </p:nvSpPr>
          <p:spPr bwMode="auto">
            <a:xfrm>
              <a:off x="628" y="623"/>
              <a:ext cx="2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FFFF00"/>
                  </a:solidFill>
                  <a:latin typeface="Times New Roman" charset="0"/>
                  <a:cs typeface="+mn-cs"/>
                </a:rPr>
                <a:t>0°</a:t>
              </a:r>
            </a:p>
          </p:txBody>
        </p:sp>
        <p:sp>
          <p:nvSpPr>
            <p:cNvPr id="71694" name="Text Box 14"/>
            <p:cNvSpPr txBox="1">
              <a:spLocks noChangeArrowheads="1"/>
            </p:cNvSpPr>
            <p:nvPr/>
          </p:nvSpPr>
          <p:spPr bwMode="auto">
            <a:xfrm>
              <a:off x="616" y="48"/>
              <a:ext cx="4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smtClean="0">
                  <a:solidFill>
                    <a:srgbClr val="FFFF00"/>
                  </a:solidFill>
                  <a:latin typeface="Times New Roman" charset="0"/>
                  <a:cs typeface="+mn-cs"/>
                </a:rPr>
                <a:t>180°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1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168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6979" name="Picture 3" descr="e25_slide_psd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1" b="25835"/>
          <a:stretch>
            <a:fillRect/>
          </a:stretch>
        </p:blipFill>
        <p:spPr bwMode="auto">
          <a:xfrm>
            <a:off x="25399" y="25400"/>
            <a:ext cx="9021881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825500" y="0"/>
            <a:ext cx="8001000" cy="11430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Cycloidal Fractures</a:t>
            </a:r>
          </a:p>
        </p:txBody>
      </p:sp>
      <p:pic>
        <p:nvPicPr>
          <p:cNvPr id="126981" name="Hoppa_cycloid_slow.mov" descr="/Users/rtpappal/BOB'S TALKS/Europa Talks-Animations/Hoppa_cycloid_slow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8"/>
          <a:srcRect l="12897" b="19914"/>
          <a:stretch>
            <a:fillRect/>
          </a:stretch>
        </p:blipFill>
        <p:spPr bwMode="auto">
          <a:xfrm>
            <a:off x="3378200" y="3035301"/>
            <a:ext cx="5575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65100" y="6118225"/>
            <a:ext cx="8913813" cy="7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2100" indent="-292100">
              <a:lnSpc>
                <a:spcPct val="60000"/>
              </a:lnSpc>
              <a:spcBef>
                <a:spcPct val="50000"/>
              </a:spcBef>
              <a:buSzPct val="80000"/>
              <a:buFont typeface="Symbol" charset="0"/>
              <a:buChar char="·"/>
            </a:pPr>
            <a:r>
              <a:rPr lang="en-US" sz="2500" dirty="0">
                <a:latin typeface="Times New Roman" charset="0"/>
              </a:rPr>
              <a:t>Cycloidal fractures are explained by time-varying diurnal </a:t>
            </a:r>
            <a:r>
              <a:rPr lang="en-US" sz="2500" dirty="0" smtClean="0">
                <a:latin typeface="Times New Roman" charset="0"/>
              </a:rPr>
              <a:t>stresses </a:t>
            </a:r>
            <a:endParaRPr lang="en-US" sz="2500" dirty="0">
              <a:latin typeface="Times New Roman" charset="0"/>
            </a:endParaRPr>
          </a:p>
          <a:p>
            <a:pPr marL="292100" indent="-292100">
              <a:lnSpc>
                <a:spcPct val="60000"/>
              </a:lnSpc>
              <a:spcBef>
                <a:spcPct val="50000"/>
              </a:spcBef>
              <a:buSzPct val="80000"/>
              <a:buFont typeface="Symbol" charset="0"/>
              <a:buChar char="·"/>
            </a:pPr>
            <a:r>
              <a:rPr lang="en-US" sz="2500" dirty="0">
                <a:latin typeface="Times New Roman" charset="0"/>
              </a:rPr>
              <a:t>Ocean is necessary for sufficient tidal amplitude and </a:t>
            </a:r>
            <a:r>
              <a:rPr lang="en-US" sz="2500" dirty="0" smtClean="0">
                <a:latin typeface="Times New Roman" charset="0"/>
              </a:rPr>
              <a:t>stress</a:t>
            </a:r>
            <a:endParaRPr lang="en-US" sz="2500" dirty="0">
              <a:latin typeface="Times New Roman" charset="0"/>
            </a:endParaRPr>
          </a:p>
        </p:txBody>
      </p:sp>
      <p:pic>
        <p:nvPicPr>
          <p:cNvPr id="2" name="diurnalFixedScal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7253" t="65119" r="58434" b="29952"/>
          <a:stretch/>
        </p:blipFill>
        <p:spPr>
          <a:xfrm>
            <a:off x="444500" y="3111500"/>
            <a:ext cx="1927224" cy="170180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sp>
        <p:nvSpPr>
          <p:cNvPr id="3" name="Rectangle 2"/>
          <p:cNvSpPr/>
          <p:nvPr/>
        </p:nvSpPr>
        <p:spPr>
          <a:xfrm rot="16200000">
            <a:off x="2649479" y="3868903"/>
            <a:ext cx="1097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Latitude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8500" y="5372100"/>
            <a:ext cx="1311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Longitude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212906" y="5452646"/>
            <a:ext cx="18543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charset="0"/>
              </a:rPr>
              <a:t>[</a:t>
            </a:r>
            <a:r>
              <a:rPr lang="en-US" sz="1600" i="1" dirty="0">
                <a:latin typeface="Times New Roman" charset="0"/>
              </a:rPr>
              <a:t>Hoppa et al., 1999</a:t>
            </a:r>
            <a:r>
              <a:rPr lang="en-US" sz="1600" dirty="0">
                <a:latin typeface="Times New Roman" charset="0"/>
              </a:rPr>
              <a:t>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500" y="4953000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rotating diurnal stresses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6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69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1"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2698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0286" name="Picture 14" descr="europa_interior_ocean2x_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50800"/>
            <a:ext cx="26162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53720" y="3589607"/>
            <a:ext cx="3069480" cy="321993"/>
            <a:chOff x="4563220" y="3526107"/>
            <a:chExt cx="3069480" cy="321993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4868020" y="3540323"/>
              <a:ext cx="85968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Tension</a:t>
              </a: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6300772" y="3526107"/>
              <a:ext cx="13319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Compression</a:t>
              </a: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4563220" y="3716338"/>
              <a:ext cx="3365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5945172" y="3716338"/>
              <a:ext cx="33655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4902200"/>
            <a:ext cx="3340100" cy="1676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</a:pPr>
            <a:r>
              <a:rPr lang="en-US" sz="2000" dirty="0" smtClean="0">
                <a:sym typeface="Wingdings"/>
              </a:rPr>
              <a:t>Temperature and strain rate affect ice shell thickness</a:t>
            </a:r>
          </a:p>
          <a:p>
            <a:pPr>
              <a:lnSpc>
                <a:spcPct val="90000"/>
              </a:lnSpc>
              <a:spcBef>
                <a:spcPts val="1176"/>
              </a:spcBef>
            </a:pPr>
            <a:r>
              <a:rPr lang="en-US" sz="2000" dirty="0" smtClean="0"/>
              <a:t>Thickness variations promote promote reorientation of globally decoupled ice shell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54400" y="838200"/>
            <a:ext cx="5594200" cy="2775245"/>
            <a:chOff x="3454400" y="3930355"/>
            <a:chExt cx="5594200" cy="2775245"/>
          </a:xfrm>
        </p:grpSpPr>
        <p:pic>
          <p:nvPicPr>
            <p:cNvPr id="32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6" t="10004" r="4153" b="5445"/>
            <a:stretch/>
          </p:blipFill>
          <p:spPr bwMode="auto">
            <a:xfrm>
              <a:off x="3455365" y="3930355"/>
              <a:ext cx="5532365" cy="2760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3581400" y="6583362"/>
              <a:ext cx="16958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3732143" y="6430873"/>
              <a:ext cx="752147" cy="274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2"/>
                  </a:solidFill>
                  <a:latin typeface="Helvetica" charset="0"/>
                </a:rPr>
                <a:t>0.5 MPa</a:t>
              </a:r>
              <a:endParaRPr lang="en-US" sz="1800" b="1" dirty="0">
                <a:solidFill>
                  <a:schemeClr val="bg2"/>
                </a:solidFill>
                <a:latin typeface="Times New Roman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7137400" y="6374864"/>
              <a:ext cx="1911200" cy="31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dirty="0">
                  <a:solidFill>
                    <a:schemeClr val="bg2"/>
                  </a:solidFill>
                  <a:latin typeface="Times New Roman"/>
                  <a:cs typeface="Times New Roman"/>
                </a:rPr>
                <a:t>[</a:t>
              </a:r>
              <a:r>
                <a:rPr lang="en-US" sz="1600" i="1" dirty="0">
                  <a:solidFill>
                    <a:schemeClr val="bg2"/>
                  </a:solidFill>
                  <a:latin typeface="Times New Roman"/>
                  <a:cs typeface="Times New Roman"/>
                </a:rPr>
                <a:t>courtesy Z. Selvans</a:t>
              </a:r>
              <a:r>
                <a:rPr lang="en-US" sz="1600" dirty="0">
                  <a:solidFill>
                    <a:schemeClr val="bg2"/>
                  </a:solidFill>
                  <a:latin typeface="Times New Roman"/>
                  <a:cs typeface="Times New Roman"/>
                </a:rPr>
                <a:t>]</a:t>
              </a:r>
            </a:p>
          </p:txBody>
        </p:sp>
        <p:sp>
          <p:nvSpPr>
            <p:cNvPr id="310293" name="Rectangle 21"/>
            <p:cNvSpPr>
              <a:spLocks noChangeArrowheads="1"/>
            </p:cNvSpPr>
            <p:nvPr/>
          </p:nvSpPr>
          <p:spPr bwMode="auto">
            <a:xfrm>
              <a:off x="3454400" y="3937000"/>
              <a:ext cx="376819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800" dirty="0" smtClean="0">
                  <a:solidFill>
                    <a:schemeClr val="bg2"/>
                  </a:solidFill>
                </a:rPr>
                <a:t>Nonsynchronous Rotation (NSR)</a:t>
              </a:r>
              <a:endParaRPr lang="en-US" sz="18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54400" y="3898900"/>
            <a:ext cx="5969000" cy="2801738"/>
            <a:chOff x="3454400" y="800100"/>
            <a:chExt cx="5969000" cy="2801738"/>
          </a:xfrm>
        </p:grpSpPr>
        <p:pic>
          <p:nvPicPr>
            <p:cNvPr id="310292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554" y="800100"/>
              <a:ext cx="5543507" cy="280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0299" name="Rectangle 27"/>
            <p:cNvSpPr>
              <a:spLocks noChangeArrowheads="1"/>
            </p:cNvSpPr>
            <p:nvPr/>
          </p:nvSpPr>
          <p:spPr bwMode="auto">
            <a:xfrm>
              <a:off x="7188200" y="3256325"/>
              <a:ext cx="2235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smtClean="0">
                  <a:solidFill>
                    <a:schemeClr val="bg2"/>
                  </a:solidFill>
                  <a:latin typeface="Times New Roman"/>
                  <a:cs typeface="Times New Roman"/>
                </a:rPr>
                <a:t>[</a:t>
              </a:r>
              <a:r>
                <a:rPr lang="en-US" sz="1600" i="1" dirty="0" smtClean="0">
                  <a:solidFill>
                    <a:schemeClr val="bg2"/>
                  </a:solidFill>
                  <a:latin typeface="Times New Roman"/>
                  <a:cs typeface="Times New Roman"/>
                </a:rPr>
                <a:t>Schenk et </a:t>
              </a:r>
              <a:r>
                <a:rPr lang="en-US" sz="1600" i="1" dirty="0">
                  <a:solidFill>
                    <a:schemeClr val="bg2"/>
                  </a:solidFill>
                  <a:latin typeface="Times New Roman"/>
                  <a:cs typeface="Times New Roman"/>
                </a:rPr>
                <a:t>al., </a:t>
              </a:r>
              <a:r>
                <a:rPr lang="en-US" sz="1600" i="1" dirty="0" smtClean="0">
                  <a:solidFill>
                    <a:schemeClr val="bg2"/>
                  </a:solidFill>
                  <a:latin typeface="Times New Roman"/>
                  <a:cs typeface="Times New Roman"/>
                </a:rPr>
                <a:t>2007</a:t>
              </a:r>
              <a:r>
                <a:rPr lang="en-US" sz="1600" dirty="0" smtClean="0">
                  <a:solidFill>
                    <a:schemeClr val="bg2"/>
                  </a:solidFill>
                  <a:latin typeface="Times New Roman"/>
                  <a:cs typeface="Times New Roman"/>
                </a:rPr>
                <a:t>]</a:t>
              </a:r>
              <a:endParaRPr lang="en-US" sz="1600" dirty="0">
                <a:solidFill>
                  <a:schemeClr val="bg2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3454400" y="850900"/>
              <a:ext cx="376819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2"/>
                  </a:solidFill>
                </a:rPr>
                <a:t>True Polar </a:t>
              </a:r>
              <a:r>
                <a:rPr lang="en-US" sz="1800" dirty="0" smtClean="0">
                  <a:solidFill>
                    <a:schemeClr val="bg2"/>
                  </a:solidFill>
                </a:rPr>
                <a:t>Wander (TPW)</a:t>
              </a:r>
              <a:endParaRPr lang="en-US" sz="18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977207"/>
            <a:ext cx="3200400" cy="164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0276" name="Rectangle 4"/>
          <p:cNvSpPr>
            <a:spLocks noGrp="1" noChangeArrowheads="1"/>
          </p:cNvSpPr>
          <p:nvPr>
            <p:ph type="title"/>
          </p:nvPr>
        </p:nvSpPr>
        <p:spPr>
          <a:xfrm>
            <a:off x="952500" y="-76200"/>
            <a:ext cx="8001000" cy="10668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FFFF"/>
                </a:solidFill>
              </a:rPr>
              <a:t>Global </a:t>
            </a:r>
            <a:r>
              <a:rPr lang="en-US" sz="3600" dirty="0">
                <a:solidFill>
                  <a:srgbClr val="00FFFF"/>
                </a:solidFill>
              </a:rPr>
              <a:t>Stress Mechanisms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01600" y="2628900"/>
            <a:ext cx="3233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latin typeface="Helvetica" charset="0"/>
              </a:rPr>
              <a:t>Ice Shell Thickness Prediction</a:t>
            </a: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192087" y="4533900"/>
            <a:ext cx="2779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dirty="0"/>
              <a:t>[</a:t>
            </a:r>
            <a:r>
              <a:rPr lang="en-US" sz="1600" i="1" dirty="0"/>
              <a:t>Ojakangas &amp; Stevenson, 1989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2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e6_ridge_zoom.mov" descr="/Users/rtpappal/BOB'S TALKS/Europa Talks-Animations/e6_ridge_zoo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5400"/>
            <a:ext cx="8001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FFFF"/>
                </a:solidFill>
              </a:rPr>
              <a:t>Ridge Morphology</a:t>
            </a:r>
            <a:endParaRPr lang="en-US" sz="40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51" fill="hold"/>
                                        <p:tgtEl>
                                          <p:spTgt spid="164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486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4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4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866"/>
                  </p:tgtEl>
                </p:cond>
              </p:nextCondLst>
            </p:seq>
          </p:childTnLst>
        </p:cTn>
      </p:par>
    </p:tnLst>
    <p:bldLst>
      <p:bldP spid="1648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4931" name="Picture 1027" descr="ridge_plumb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/>
          <a:stretch/>
        </p:blipFill>
        <p:spPr bwMode="auto">
          <a:xfrm>
            <a:off x="4381500" y="969963"/>
            <a:ext cx="4546600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76200"/>
            <a:ext cx="8001000" cy="11430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00FFFF"/>
                </a:solidFill>
              </a:rPr>
              <a:t>Ridge Models</a:t>
            </a:r>
          </a:p>
        </p:txBody>
      </p:sp>
      <p:sp>
        <p:nvSpPr>
          <p:cNvPr id="124934" name="Rectangle 1031"/>
          <p:cNvSpPr>
            <a:spLocks noChangeArrowheads="1"/>
          </p:cNvSpPr>
          <p:nvPr/>
        </p:nvSpPr>
        <p:spPr bwMode="auto">
          <a:xfrm>
            <a:off x="8991600" y="0"/>
            <a:ext cx="152400" cy="1524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4937" name="Rectangle 1030"/>
          <p:cNvSpPr>
            <a:spLocks noChangeArrowheads="1"/>
          </p:cNvSpPr>
          <p:nvPr/>
        </p:nvSpPr>
        <p:spPr bwMode="auto">
          <a:xfrm>
            <a:off x="8001000" y="1143000"/>
            <a:ext cx="1143000" cy="746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425" y="5181600"/>
            <a:ext cx="8947150" cy="1552575"/>
            <a:chOff x="98425" y="5181600"/>
            <a:chExt cx="8947150" cy="1552575"/>
          </a:xfrm>
        </p:grpSpPr>
        <p:pic>
          <p:nvPicPr>
            <p:cNvPr id="124935" name="Picture 10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" y="5181600"/>
              <a:ext cx="8947150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620000" y="6438900"/>
              <a:ext cx="990600" cy="2286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31100" y="6337300"/>
              <a:ext cx="1219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diking</a:t>
              </a: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6248400" y="990600"/>
            <a:ext cx="2590800" cy="457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0300" y="10160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shear heating</a:t>
            </a:r>
          </a:p>
        </p:txBody>
      </p:sp>
      <p:sp>
        <p:nvSpPr>
          <p:cNvPr id="124936" name="Rectangle 103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6525" y="1168400"/>
            <a:ext cx="5578475" cy="32385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500" dirty="0"/>
              <a:t>Double ridges: extrusion or intrusion </a:t>
            </a:r>
            <a:br>
              <a:rPr lang="en-US" sz="2500" dirty="0"/>
            </a:br>
            <a:r>
              <a:rPr lang="en-US" sz="2500" dirty="0"/>
              <a:t>of water or warm </a:t>
            </a:r>
            <a:r>
              <a:rPr lang="en-US" sz="2500" dirty="0" smtClean="0"/>
              <a:t>ice</a:t>
            </a:r>
            <a:endParaRPr lang="en-US" sz="2500" dirty="0"/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500" dirty="0"/>
              <a:t>Shear heating from strike-slip </a:t>
            </a:r>
            <a:br>
              <a:rPr lang="en-US" sz="2500" dirty="0"/>
            </a:br>
            <a:r>
              <a:rPr lang="en-US" sz="2500" dirty="0"/>
              <a:t>motion along fractures could </a:t>
            </a:r>
            <a:br>
              <a:rPr lang="en-US" sz="2500" dirty="0"/>
            </a:br>
            <a:r>
              <a:rPr lang="en-US" sz="2500" dirty="0"/>
              <a:t>warm and melt </a:t>
            </a:r>
            <a:r>
              <a:rPr lang="en-US" sz="2500" dirty="0" smtClean="0"/>
              <a:t>ice</a:t>
            </a:r>
            <a:endParaRPr lang="en-US" sz="2500" dirty="0"/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2500" dirty="0"/>
              <a:t>Ridge origin models have </a:t>
            </a:r>
            <a:br>
              <a:rPr lang="en-US" sz="2500" dirty="0"/>
            </a:br>
            <a:r>
              <a:rPr lang="en-US" sz="2500" dirty="0"/>
              <a:t>different implications for </a:t>
            </a:r>
            <a:br>
              <a:rPr lang="en-US" sz="2500" dirty="0"/>
            </a:br>
            <a:r>
              <a:rPr lang="en-US" sz="2500" dirty="0"/>
              <a:t>ocean </a:t>
            </a:r>
            <a:r>
              <a:rPr lang="en-US" sz="2500" dirty="0" smtClean="0"/>
              <a:t>communication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6171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 descr="ridge_freeway_ram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1750"/>
            <a:ext cx="99822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4" name="AutoShape 8"/>
          <p:cNvSpPr>
            <a:spLocks noChangeArrowheads="1"/>
          </p:cNvSpPr>
          <p:nvPr/>
        </p:nvSpPr>
        <p:spPr bwMode="auto">
          <a:xfrm>
            <a:off x="1016000" y="6311900"/>
            <a:ext cx="7137400" cy="457200"/>
          </a:xfrm>
          <a:prstGeom prst="roundRect">
            <a:avLst>
              <a:gd name="adj" fmla="val 16667"/>
            </a:avLst>
          </a:prstGeom>
          <a:solidFill>
            <a:srgbClr val="7F7F7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228600"/>
            <a:ext cx="89154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L.A. Model for Europa’s Ridges</a:t>
            </a:r>
            <a:endParaRPr lang="en-US" sz="3600" dirty="0">
              <a:solidFill>
                <a:srgbClr val="00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71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1" name="Picture 10" descr="band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5" y="3225800"/>
            <a:ext cx="4751835" cy="3513514"/>
          </a:xfrm>
          <a:prstGeom prst="rect">
            <a:avLst/>
          </a:prstGeom>
        </p:spPr>
      </p:pic>
      <p:pic>
        <p:nvPicPr>
          <p:cNvPr id="12" name="Picture 11" descr="Europa_b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17372"/>
            <a:ext cx="3937000" cy="6840628"/>
          </a:xfrm>
          <a:prstGeom prst="rect">
            <a:avLst/>
          </a:prstGeom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5900"/>
            <a:ext cx="28956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6505059" y="2660590"/>
            <a:ext cx="1826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Helvetica" charset="0"/>
                <a:cs typeface="ＭＳ Ｐゴシック" charset="0"/>
              </a:rPr>
              <a:t>Yelland Linea</a:t>
            </a: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50800"/>
            <a:ext cx="8001000" cy="11430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00FFFF"/>
                </a:solidFill>
              </a:rPr>
              <a:t>Bands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7000" y="698500"/>
            <a:ext cx="5537200" cy="2743200"/>
          </a:xfrm>
        </p:spPr>
        <p:txBody>
          <a:bodyPr/>
          <a:lstStyle/>
          <a:p>
            <a:r>
              <a:rPr lang="en-US" sz="2500" dirty="0"/>
              <a:t>Sites of full separation and </a:t>
            </a:r>
            <a:r>
              <a:rPr lang="en-US" sz="2500" dirty="0" smtClean="0"/>
              <a:t>spreading </a:t>
            </a:r>
            <a:r>
              <a:rPr lang="en-US" sz="2500" dirty="0"/>
              <a:t>of icy </a:t>
            </a:r>
            <a:r>
              <a:rPr lang="en-US" sz="2500" dirty="0" smtClean="0"/>
              <a:t>lithosphere</a:t>
            </a:r>
            <a:endParaRPr lang="en-US" sz="2500" dirty="0"/>
          </a:p>
          <a:p>
            <a:r>
              <a:rPr lang="en-US" sz="2500" dirty="0"/>
              <a:t>Icy spreading center </a:t>
            </a:r>
            <a:r>
              <a:rPr lang="en-US" sz="2500" dirty="0" smtClean="0"/>
              <a:t>analogs</a:t>
            </a:r>
          </a:p>
          <a:p>
            <a:r>
              <a:rPr lang="en-US" sz="2500" dirty="0" smtClean="0"/>
              <a:t>Thin brittle “lithosphere” translates above ductile ice “asthenosphere” </a:t>
            </a:r>
            <a:endParaRPr lang="en-US" sz="2500" dirty="0"/>
          </a:p>
        </p:txBody>
      </p:sp>
      <p:sp>
        <p:nvSpPr>
          <p:cNvPr id="116752" name="Freeform 16"/>
          <p:cNvSpPr>
            <a:spLocks/>
          </p:cNvSpPr>
          <p:nvPr/>
        </p:nvSpPr>
        <p:spPr bwMode="auto">
          <a:xfrm>
            <a:off x="7397750" y="1371600"/>
            <a:ext cx="419100" cy="307975"/>
          </a:xfrm>
          <a:custGeom>
            <a:avLst/>
            <a:gdLst>
              <a:gd name="T0" fmla="*/ 0 w 264"/>
              <a:gd name="T1" fmla="*/ 190 h 194"/>
              <a:gd name="T2" fmla="*/ 158 w 264"/>
              <a:gd name="T3" fmla="*/ 194 h 194"/>
              <a:gd name="T4" fmla="*/ 182 w 264"/>
              <a:gd name="T5" fmla="*/ 66 h 194"/>
              <a:gd name="T6" fmla="*/ 252 w 264"/>
              <a:gd name="T7" fmla="*/ 56 h 194"/>
              <a:gd name="T8" fmla="*/ 264 w 264"/>
              <a:gd name="T9" fmla="*/ 0 h 194"/>
              <a:gd name="T10" fmla="*/ 90 w 264"/>
              <a:gd name="T11" fmla="*/ 6 h 194"/>
              <a:gd name="T12" fmla="*/ 54 w 264"/>
              <a:gd name="T13" fmla="*/ 72 h 194"/>
              <a:gd name="T14" fmla="*/ 12 w 264"/>
              <a:gd name="T15" fmla="*/ 72 h 194"/>
              <a:gd name="T16" fmla="*/ 0 w 264"/>
              <a:gd name="T17" fmla="*/ 19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4" h="194">
                <a:moveTo>
                  <a:pt x="0" y="190"/>
                </a:moveTo>
                <a:lnTo>
                  <a:pt x="158" y="194"/>
                </a:lnTo>
                <a:lnTo>
                  <a:pt x="182" y="66"/>
                </a:lnTo>
                <a:lnTo>
                  <a:pt x="252" y="56"/>
                </a:lnTo>
                <a:lnTo>
                  <a:pt x="264" y="0"/>
                </a:lnTo>
                <a:lnTo>
                  <a:pt x="90" y="6"/>
                </a:lnTo>
                <a:cubicBezTo>
                  <a:pt x="75" y="65"/>
                  <a:pt x="93" y="72"/>
                  <a:pt x="54" y="72"/>
                </a:cubicBezTo>
                <a:lnTo>
                  <a:pt x="12" y="72"/>
                </a:lnTo>
                <a:lnTo>
                  <a:pt x="0" y="1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4098925" y="6400800"/>
            <a:ext cx="1984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/>
                <a:cs typeface="Times New Roman"/>
              </a:rPr>
              <a:t>[</a:t>
            </a:r>
            <a:r>
              <a:rPr lang="en-US" sz="1600" i="1" dirty="0">
                <a:solidFill>
                  <a:schemeClr val="bg2"/>
                </a:solidFill>
                <a:latin typeface="Times New Roman"/>
                <a:cs typeface="Times New Roman"/>
              </a:rPr>
              <a:t>courtesy L. Prockter</a:t>
            </a:r>
            <a:r>
              <a:rPr lang="en-US" sz="1600" dirty="0">
                <a:solidFill>
                  <a:schemeClr val="bg2"/>
                </a:solidFill>
                <a:latin typeface="Times New Roman"/>
                <a:cs typeface="Times New Roman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019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-133350"/>
            <a:ext cx="8001000" cy="1143000"/>
          </a:xfrm>
        </p:spPr>
        <p:txBody>
          <a:bodyPr/>
          <a:lstStyle/>
          <a:p>
            <a:r>
              <a:rPr lang="en-US" sz="3600" dirty="0">
                <a:solidFill>
                  <a:srgbClr val="31FFF7"/>
                </a:solidFill>
              </a:rPr>
              <a:t>Regional-Scale Folds</a:t>
            </a:r>
          </a:p>
        </p:txBody>
      </p:sp>
      <p:pic>
        <p:nvPicPr>
          <p:cNvPr id="158725" name="Picture 5" descr="3panel_folds_no_i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/>
          <a:stretch>
            <a:fillRect/>
          </a:stretch>
        </p:blipFill>
        <p:spPr bwMode="auto">
          <a:xfrm>
            <a:off x="3065463" y="2566988"/>
            <a:ext cx="5995987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6" name="Picture 6" descr="3panel_folds_i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565400"/>
            <a:ext cx="9005887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58838"/>
            <a:ext cx="8855075" cy="1757362"/>
          </a:xfrm>
        </p:spPr>
        <p:txBody>
          <a:bodyPr/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700"/>
              <a:t>Astypalaea region (and elsewhere); wavelengths ~20-25 km.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700"/>
              <a:t>Viscous buckling of lithosphere above warmer ductile ice.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700"/>
              <a:t>Lithosphere thickness ~2.5-3 km; heat flow ~100 mW/m</a:t>
            </a:r>
            <a:r>
              <a:rPr lang="en-US" sz="2700" baseline="30000"/>
              <a:t>2</a:t>
            </a:r>
            <a:r>
              <a:rPr lang="en-US" sz="2700"/>
              <a:t>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700"/>
              <a:t>Strain ≥ ~0.025% (parallel folds) to ~2% (vertical strain). </a:t>
            </a:r>
          </a:p>
        </p:txBody>
      </p:sp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6051550" y="6465888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Times New Roman" charset="0"/>
                <a:cs typeface="+mn-cs"/>
              </a:rPr>
              <a:t>[</a:t>
            </a:r>
            <a:r>
              <a:rPr lang="en-US" sz="1800" i="1" smtClean="0">
                <a:solidFill>
                  <a:srgbClr val="FFFFFF"/>
                </a:solidFill>
                <a:latin typeface="Times New Roman" charset="0"/>
                <a:cs typeface="+mn-cs"/>
              </a:rPr>
              <a:t>Prockter &amp; Pappalardo, 2000</a:t>
            </a:r>
            <a:r>
              <a:rPr lang="en-US" sz="1800" smtClean="0">
                <a:solidFill>
                  <a:srgbClr val="FFFFFF"/>
                </a:solidFill>
                <a:latin typeface="Times New Roman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4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3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ＭＳ Ｐゴシック" charset="0"/>
            </a:endParaRPr>
          </a:p>
        </p:txBody>
      </p:sp>
      <p:pic>
        <p:nvPicPr>
          <p:cNvPr id="2" name="Picture 1" descr="Screen Shot 2012-09-14 at 3.5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65" y="2197100"/>
            <a:ext cx="3900535" cy="4572000"/>
          </a:xfrm>
          <a:prstGeom prst="rect">
            <a:avLst/>
          </a:prstGeom>
        </p:spPr>
      </p:pic>
      <p:sp>
        <p:nvSpPr>
          <p:cNvPr id="150532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812800" y="0"/>
            <a:ext cx="8001000" cy="11430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FFFF"/>
                </a:solidFill>
              </a:rPr>
              <a:t>Impact Structures</a:t>
            </a:r>
          </a:p>
        </p:txBody>
      </p:sp>
      <p:sp>
        <p:nvSpPr>
          <p:cNvPr id="150533" name="Rectangle 1028"/>
          <p:cNvSpPr>
            <a:spLocks noChangeArrowheads="1"/>
          </p:cNvSpPr>
          <p:nvPr/>
        </p:nvSpPr>
        <p:spPr bwMode="auto">
          <a:xfrm>
            <a:off x="2222500" y="927100"/>
            <a:ext cx="66929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Few large impact craters </a:t>
            </a:r>
            <a:r>
              <a:rPr lang="en-US" sz="2200" dirty="0">
                <a:latin typeface="+mn-lt"/>
                <a:ea typeface="+mn-ea"/>
                <a:cs typeface="+mn-cs"/>
                <a:sym typeface="Symbol" charset="0"/>
              </a:rPr>
              <a:t>imply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40–90 </a:t>
            </a:r>
            <a:r>
              <a:rPr lang="en-US" sz="2200" dirty="0" err="1">
                <a:latin typeface="+mn-lt"/>
                <a:ea typeface="+mn-ea"/>
                <a:cs typeface="+mn-cs"/>
              </a:rPr>
              <a:t>Myr</a:t>
            </a:r>
            <a:r>
              <a:rPr lang="en-US" sz="2200" dirty="0">
                <a:latin typeface="+mn-lt"/>
                <a:ea typeface="+mn-ea"/>
                <a:cs typeface="+mn-cs"/>
              </a:rPr>
              <a:t> old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surface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Central peak craters show </a:t>
            </a:r>
            <a:r>
              <a:rPr lang="ja-JP" altLang="en-US" sz="2200" dirty="0">
                <a:latin typeface="+mn-lt"/>
                <a:ea typeface="+mn-ea"/>
                <a:cs typeface="+mn-cs"/>
              </a:rPr>
              <a:t>“</a:t>
            </a:r>
            <a:r>
              <a:rPr lang="en-US" sz="2200" dirty="0">
                <a:latin typeface="+mn-lt"/>
                <a:ea typeface="+mn-ea"/>
                <a:cs typeface="+mn-cs"/>
              </a:rPr>
              <a:t>relaxed</a:t>
            </a:r>
            <a:r>
              <a:rPr lang="ja-JP" altLang="en-US" sz="2200" dirty="0">
                <a:latin typeface="+mn-lt"/>
                <a:ea typeface="+mn-ea"/>
                <a:cs typeface="+mn-cs"/>
              </a:rPr>
              <a:t>”</a:t>
            </a:r>
            <a:r>
              <a:rPr lang="en-US" sz="2200" dirty="0">
                <a:latin typeface="+mn-lt"/>
                <a:ea typeface="+mn-ea"/>
                <a:cs typeface="+mn-cs"/>
              </a:rPr>
              <a:t>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topography</a:t>
            </a:r>
            <a:endParaRPr lang="en-US" sz="2200" dirty="0"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en-US" sz="2200" dirty="0">
                <a:latin typeface="+mn-lt"/>
                <a:ea typeface="+mn-ea"/>
                <a:cs typeface="+mn-cs"/>
              </a:rPr>
              <a:t>Multi-ringed impacts penetrated ≈20 km thick </a:t>
            </a:r>
            <a:r>
              <a:rPr lang="en-US" sz="2200" dirty="0" smtClean="0">
                <a:latin typeface="+mn-lt"/>
                <a:ea typeface="+mn-ea"/>
                <a:cs typeface="+mn-cs"/>
              </a:rPr>
              <a:t>ice</a:t>
            </a:r>
            <a:endParaRPr lang="en-US" sz="2200" dirty="0">
              <a:latin typeface="+mn-lt"/>
              <a:ea typeface="+mn-ea"/>
              <a:cs typeface="+mn-cs"/>
            </a:endParaRPr>
          </a:p>
        </p:txBody>
      </p:sp>
      <p:sp>
        <p:nvSpPr>
          <p:cNvPr id="150535" name="Rectangle 1030"/>
          <p:cNvSpPr>
            <a:spLocks noChangeArrowheads="1"/>
          </p:cNvSpPr>
          <p:nvPr/>
        </p:nvSpPr>
        <p:spPr bwMode="auto">
          <a:xfrm>
            <a:off x="314325" y="-682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cs typeface="ＭＳ Ｐゴシック" charset="0"/>
            </a:endParaRPr>
          </a:p>
        </p:txBody>
      </p:sp>
      <p:pic>
        <p:nvPicPr>
          <p:cNvPr id="150536" name="Picture 1032" descr="Pwyll 87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4608" b="-1646"/>
          <a:stretch>
            <a:fillRect/>
          </a:stretch>
        </p:blipFill>
        <p:spPr bwMode="auto">
          <a:xfrm>
            <a:off x="76200" y="736600"/>
            <a:ext cx="19891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7" name="Rectangle 1033"/>
          <p:cNvSpPr>
            <a:spLocks noChangeArrowheads="1"/>
          </p:cNvSpPr>
          <p:nvPr/>
        </p:nvSpPr>
        <p:spPr bwMode="auto">
          <a:xfrm>
            <a:off x="63500" y="1838325"/>
            <a:ext cx="9953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00" b="1">
                <a:latin typeface="Helvetica" charset="0"/>
                <a:cs typeface="ＭＳ Ｐゴシック" charset="0"/>
              </a:rPr>
              <a:t>Pwyll</a:t>
            </a:r>
          </a:p>
        </p:txBody>
      </p:sp>
      <p:pic>
        <p:nvPicPr>
          <p:cNvPr id="150531" name="Picture 1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467"/>
          <a:stretch>
            <a:fillRect/>
          </a:stretch>
        </p:blipFill>
        <p:spPr bwMode="auto">
          <a:xfrm>
            <a:off x="84138" y="2362200"/>
            <a:ext cx="5151437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Rectangle 1029"/>
          <p:cNvSpPr>
            <a:spLocks noChangeArrowheads="1"/>
          </p:cNvSpPr>
          <p:nvPr/>
        </p:nvSpPr>
        <p:spPr bwMode="auto">
          <a:xfrm>
            <a:off x="4356100" y="2362200"/>
            <a:ext cx="854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00" b="1" dirty="0">
                <a:latin typeface="Helvetica" charset="0"/>
                <a:cs typeface="ＭＳ Ｐゴシック" charset="0"/>
              </a:rPr>
              <a:t>Tyre</a:t>
            </a: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1282700" y="6070600"/>
            <a:ext cx="39624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500" dirty="0" smtClean="0">
                <a:latin typeface="Times New Roman" charset="0"/>
              </a:rPr>
              <a:t>D</a:t>
            </a:r>
            <a:r>
              <a:rPr lang="en-US" sz="2500" baseline="-25000" dirty="0" smtClean="0">
                <a:latin typeface="Times New Roman" charset="0"/>
              </a:rPr>
              <a:t>c</a:t>
            </a:r>
            <a:r>
              <a:rPr lang="en-US" sz="2500" dirty="0" smtClean="0">
                <a:latin typeface="Times New Roman" charset="0"/>
              </a:rPr>
              <a:t> </a:t>
            </a:r>
            <a:r>
              <a:rPr lang="en-US" sz="2500" dirty="0">
                <a:latin typeface="Times New Roman" charset="0"/>
              </a:rPr>
              <a:t>~ 30 km </a:t>
            </a:r>
            <a:r>
              <a:rPr lang="en-US" sz="2500" dirty="0" smtClean="0">
                <a:latin typeface="Times New Roman" charset="0"/>
                <a:sym typeface="Symbol" charset="0"/>
              </a:rPr>
              <a:t></a:t>
            </a:r>
            <a:r>
              <a:rPr lang="en-US" sz="2500" dirty="0" smtClean="0">
                <a:latin typeface="Times New Roman" charset="0"/>
              </a:rPr>
              <a:t> </a:t>
            </a:r>
            <a:r>
              <a:rPr lang="en-US" sz="2500" dirty="0">
                <a:solidFill>
                  <a:schemeClr val="folHlink"/>
                </a:solidFill>
                <a:latin typeface="Times New Roman" charset="0"/>
              </a:rPr>
              <a:t>d</a:t>
            </a:r>
            <a:r>
              <a:rPr lang="en-US" sz="2500" baseline="-25000" dirty="0">
                <a:solidFill>
                  <a:schemeClr val="folHlink"/>
                </a:solidFill>
                <a:latin typeface="Times New Roman" charset="0"/>
              </a:rPr>
              <a:t>t</a:t>
            </a:r>
            <a:r>
              <a:rPr lang="en-US" sz="2500" dirty="0">
                <a:solidFill>
                  <a:schemeClr val="folHlink"/>
                </a:solidFill>
                <a:latin typeface="Times New Roman" charset="0"/>
              </a:rPr>
              <a:t> ~ 20 km</a:t>
            </a:r>
            <a:r>
              <a:rPr lang="en-US" sz="1900" dirty="0">
                <a:latin typeface="Times New Roman" charset="0"/>
              </a:rPr>
              <a:t>  [</a:t>
            </a:r>
            <a:r>
              <a:rPr lang="en-US" sz="1900" i="1" dirty="0">
                <a:latin typeface="Times New Roman" charset="0"/>
              </a:rPr>
              <a:t>Schenk, 2002</a:t>
            </a:r>
            <a:r>
              <a:rPr lang="en-US" sz="1900" dirty="0">
                <a:latin typeface="Times New Roman" charset="0"/>
              </a:rPr>
              <a:t>]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817380" y="3934883"/>
            <a:ext cx="12176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Times New Roman" charset="0"/>
              </a:rPr>
              <a:t>after </a:t>
            </a:r>
          </a:p>
          <a:p>
            <a:pPr algn="ctr"/>
            <a:r>
              <a:rPr lang="en-US" sz="1600" i="1" dirty="0">
                <a:latin typeface="Times New Roman" charset="0"/>
              </a:rPr>
              <a:t>McKinnon </a:t>
            </a:r>
          </a:p>
          <a:p>
            <a:pPr algn="ctr"/>
            <a:r>
              <a:rPr lang="en-US" sz="1600" i="1" dirty="0">
                <a:latin typeface="Times New Roman" charset="0"/>
              </a:rPr>
              <a:t>&amp; Melosh, </a:t>
            </a:r>
          </a:p>
          <a:p>
            <a:pPr algn="ctr"/>
            <a:r>
              <a:rPr lang="en-US" sz="1600" dirty="0">
                <a:latin typeface="Times New Roman" charset="0"/>
              </a:rPr>
              <a:t>[</a:t>
            </a:r>
            <a:r>
              <a:rPr lang="en-US" sz="1600" i="1" dirty="0">
                <a:latin typeface="Times New Roman" charset="0"/>
              </a:rPr>
              <a:t>1980</a:t>
            </a:r>
            <a:r>
              <a:rPr lang="en-US" sz="1600" dirty="0">
                <a:latin typeface="Times New Roman" charset="0"/>
              </a:rPr>
              <a:t>]</a:t>
            </a:r>
            <a:endParaRPr lang="en-US" sz="1600" i="1" dirty="0">
              <a:latin typeface="Times New Roman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7062789" y="3290359"/>
            <a:ext cx="3762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900" dirty="0">
                <a:solidFill>
                  <a:schemeClr val="folHlink"/>
                </a:solidFill>
                <a:latin typeface="Times New Roman" charset="0"/>
              </a:rPr>
              <a:t>d</a:t>
            </a:r>
            <a:r>
              <a:rPr lang="en-US" sz="800" dirty="0">
                <a:solidFill>
                  <a:schemeClr val="folHlink"/>
                </a:solidFill>
                <a:latin typeface="Times New Roman" charset="0"/>
              </a:rPr>
              <a:t> </a:t>
            </a:r>
            <a:r>
              <a:rPr lang="en-US" sz="1900" baseline="-25000" dirty="0">
                <a:solidFill>
                  <a:schemeClr val="folHlink"/>
                </a:solidFill>
                <a:latin typeface="Times New Roman" charset="0"/>
              </a:rPr>
              <a:t>t</a:t>
            </a:r>
          </a:p>
        </p:txBody>
      </p: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7035801" y="3514196"/>
            <a:ext cx="76200" cy="109538"/>
            <a:chOff x="1408" y="2907"/>
            <a:chExt cx="48" cy="69"/>
          </a:xfrm>
        </p:grpSpPr>
        <p:sp>
          <p:nvSpPr>
            <p:cNvPr id="17" name="Line 36"/>
            <p:cNvSpPr>
              <a:spLocks noChangeShapeType="1"/>
            </p:cNvSpPr>
            <p:nvPr/>
          </p:nvSpPr>
          <p:spPr bwMode="auto">
            <a:xfrm>
              <a:off x="1433" y="2908"/>
              <a:ext cx="0" cy="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1408" y="2907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1408" y="2976"/>
              <a:ext cx="4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72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11430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FFFF"/>
                </a:solidFill>
              </a:rPr>
              <a:t>Surface Composition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3238500"/>
            <a:ext cx="4495800" cy="3556000"/>
          </a:xfrm>
        </p:spPr>
        <p:txBody>
          <a:bodyPr/>
          <a:lstStyle/>
          <a:p>
            <a:r>
              <a:rPr lang="ja-JP" altLang="en-US" sz="2700" dirty="0">
                <a:latin typeface="Arial"/>
              </a:rPr>
              <a:t>“</a:t>
            </a:r>
            <a:r>
              <a:rPr lang="en-US" sz="2700" dirty="0"/>
              <a:t>Non-ice</a:t>
            </a:r>
            <a:r>
              <a:rPr lang="ja-JP" altLang="en-US" sz="2700" dirty="0">
                <a:latin typeface="Arial"/>
              </a:rPr>
              <a:t>”</a:t>
            </a:r>
            <a:r>
              <a:rPr lang="en-US" sz="2700" dirty="0"/>
              <a:t> material shows </a:t>
            </a:r>
            <a:r>
              <a:rPr lang="en-US" sz="2700" dirty="0" smtClean="0"/>
              <a:t>shallow</a:t>
            </a:r>
            <a:r>
              <a:rPr lang="en-US" sz="2700" dirty="0"/>
              <a:t> </a:t>
            </a:r>
            <a:r>
              <a:rPr lang="en-US" sz="2700" dirty="0" smtClean="0"/>
              <a:t>and asymmetric </a:t>
            </a:r>
            <a:r>
              <a:rPr lang="en-US" sz="2700" dirty="0"/>
              <a:t>IR </a:t>
            </a:r>
            <a:r>
              <a:rPr lang="en-US" sz="2700" dirty="0" smtClean="0"/>
              <a:t>absorptions</a:t>
            </a:r>
            <a:endParaRPr lang="en-US" sz="2700" dirty="0"/>
          </a:p>
          <a:p>
            <a:r>
              <a:rPr lang="en-US" sz="2700" dirty="0" smtClean="0"/>
              <a:t>Best candidates:</a:t>
            </a:r>
            <a:endParaRPr lang="en-US" sz="2700" dirty="0"/>
          </a:p>
          <a:p>
            <a:pPr lvl="1"/>
            <a:r>
              <a:rPr lang="en-US" sz="2400" dirty="0"/>
              <a:t>Hydrated sulfates salts (</a:t>
            </a:r>
            <a:r>
              <a:rPr lang="en-US" sz="2400" dirty="0" err="1"/>
              <a:t>epsomite</a:t>
            </a:r>
            <a:r>
              <a:rPr lang="en-US" sz="2400" dirty="0"/>
              <a:t>: MgSO</a:t>
            </a:r>
            <a:r>
              <a:rPr lang="en-US" sz="2400" baseline="-25000" dirty="0"/>
              <a:t>4</a:t>
            </a:r>
            <a:r>
              <a:rPr lang="en-US" sz="2400" dirty="0"/>
              <a:t> • 7H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400" dirty="0"/>
              <a:t>Hydrated sulfuric acid (H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• nH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97289" name="Picture 10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4" b="-1"/>
          <a:stretch/>
        </p:blipFill>
        <p:spPr bwMode="auto">
          <a:xfrm>
            <a:off x="406400" y="1155700"/>
            <a:ext cx="4038600" cy="1970088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 descr="NIMS_Europa_color.p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1045633"/>
            <a:ext cx="4324350" cy="5676639"/>
          </a:xfrm>
          <a:prstGeom prst="rect">
            <a:avLst/>
          </a:prstGeom>
        </p:spPr>
      </p:pic>
      <p:sp>
        <p:nvSpPr>
          <p:cNvPr id="97288" name="Rectangle 1032"/>
          <p:cNvSpPr>
            <a:spLocks noChangeArrowheads="1"/>
          </p:cNvSpPr>
          <p:nvPr/>
        </p:nvSpPr>
        <p:spPr bwMode="auto">
          <a:xfrm>
            <a:off x="6660585" y="1143000"/>
            <a:ext cx="22929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[after </a:t>
            </a:r>
            <a:r>
              <a:rPr lang="en-US" sz="1600" i="1" dirty="0" smtClean="0">
                <a:latin typeface="Times New Roman"/>
                <a:cs typeface="Times New Roman"/>
              </a:rPr>
              <a:t>Dalton </a:t>
            </a:r>
            <a:r>
              <a:rPr lang="en-US" sz="1600" i="1" dirty="0">
                <a:latin typeface="Times New Roman"/>
                <a:cs typeface="Times New Roman"/>
              </a:rPr>
              <a:t>et al., 2005</a:t>
            </a:r>
            <a:r>
              <a:rPr lang="en-US" sz="1600" dirty="0">
                <a:latin typeface="Times New Roman"/>
                <a:cs typeface="Times New Roman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695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3988"/>
            <a:ext cx="8915400" cy="739775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00FFFF"/>
                </a:solidFill>
                <a:latin typeface="Times New Roman" charset="0"/>
              </a:rPr>
              <a:t>Some </a:t>
            </a:r>
            <a:r>
              <a:rPr lang="en-US" sz="3600" dirty="0" smtClean="0">
                <a:solidFill>
                  <a:srgbClr val="00FFFF"/>
                </a:solidFill>
                <a:latin typeface="Times New Roman" charset="0"/>
              </a:rPr>
              <a:t>Reactions That </a:t>
            </a:r>
            <a:r>
              <a:rPr lang="en-US" sz="3600" dirty="0">
                <a:solidFill>
                  <a:srgbClr val="00FFFF"/>
                </a:solidFill>
                <a:latin typeface="Times New Roman" charset="0"/>
              </a:rPr>
              <a:t>Can Power Life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2800"/>
            <a:ext cx="8686800" cy="54102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Photosynthesis (plants):</a:t>
            </a:r>
          </a:p>
          <a:p>
            <a:pPr lvl="1">
              <a:defRPr/>
            </a:pPr>
            <a:r>
              <a:rPr lang="en-US" sz="2500" dirty="0"/>
              <a:t>CO</a:t>
            </a:r>
            <a:r>
              <a:rPr lang="en-US" sz="2500" baseline="-25000" dirty="0"/>
              <a:t>2</a:t>
            </a:r>
            <a:r>
              <a:rPr lang="en-US" sz="1500" dirty="0"/>
              <a:t> </a:t>
            </a:r>
            <a:r>
              <a:rPr lang="en-US" sz="2500" dirty="0"/>
              <a:t>+</a:t>
            </a:r>
            <a:r>
              <a:rPr lang="en-US" sz="1500" dirty="0"/>
              <a:t> </a:t>
            </a:r>
            <a:r>
              <a:rPr lang="en-US" sz="2500" dirty="0"/>
              <a:t>H</a:t>
            </a:r>
            <a:r>
              <a:rPr lang="en-US" sz="2500" baseline="-25000" dirty="0"/>
              <a:t>2</a:t>
            </a:r>
            <a:r>
              <a:rPr lang="en-US" sz="2500" dirty="0"/>
              <a:t>O</a:t>
            </a:r>
            <a:r>
              <a:rPr lang="en-US" sz="1500" dirty="0"/>
              <a:t> </a:t>
            </a:r>
            <a:r>
              <a:rPr lang="en-US" sz="2500" dirty="0">
                <a:sym typeface="Wingdings" charset="0"/>
              </a:rPr>
              <a:t></a:t>
            </a:r>
            <a:r>
              <a:rPr lang="en-US" sz="1500" dirty="0"/>
              <a:t> </a:t>
            </a:r>
            <a:r>
              <a:rPr lang="en-US" sz="2500" dirty="0"/>
              <a:t>sugar</a:t>
            </a:r>
            <a:r>
              <a:rPr lang="en-US" sz="1500" dirty="0"/>
              <a:t> </a:t>
            </a:r>
            <a:r>
              <a:rPr lang="en-US" sz="2500" dirty="0"/>
              <a:t>+</a:t>
            </a:r>
            <a:r>
              <a:rPr lang="en-US" sz="1500" dirty="0"/>
              <a:t> </a:t>
            </a:r>
            <a:r>
              <a:rPr lang="en-US" sz="2500" dirty="0" smtClean="0"/>
              <a:t>O</a:t>
            </a:r>
            <a:r>
              <a:rPr lang="en-US" sz="2500" baseline="-25000" dirty="0" smtClean="0"/>
              <a:t>2</a:t>
            </a:r>
            <a:endParaRPr lang="en-US" dirty="0"/>
          </a:p>
          <a:p>
            <a:pPr>
              <a:defRPr/>
            </a:pPr>
            <a:r>
              <a:rPr lang="en-US" sz="2800" dirty="0" smtClean="0"/>
              <a:t>Aerobic respiration </a:t>
            </a:r>
            <a:r>
              <a:rPr lang="en-US" sz="2800" dirty="0"/>
              <a:t>(animals):</a:t>
            </a:r>
          </a:p>
          <a:p>
            <a:pPr lvl="1">
              <a:defRPr/>
            </a:pPr>
            <a:r>
              <a:rPr lang="en-US" sz="2500" dirty="0"/>
              <a:t>sugar</a:t>
            </a:r>
            <a:r>
              <a:rPr lang="en-US" sz="1500" dirty="0"/>
              <a:t> </a:t>
            </a:r>
            <a:r>
              <a:rPr lang="en-US" sz="2500" dirty="0"/>
              <a:t>+</a:t>
            </a:r>
            <a:r>
              <a:rPr lang="en-US" sz="1500" dirty="0"/>
              <a:t> </a:t>
            </a:r>
            <a:r>
              <a:rPr lang="en-US" sz="2500" dirty="0"/>
              <a:t>O</a:t>
            </a:r>
            <a:r>
              <a:rPr lang="en-US" sz="2500" baseline="-25000" dirty="0"/>
              <a:t>2</a:t>
            </a:r>
            <a:r>
              <a:rPr lang="en-US" sz="1500" dirty="0"/>
              <a:t> </a:t>
            </a:r>
            <a:r>
              <a:rPr lang="en-US" sz="2500" dirty="0">
                <a:sym typeface="Wingdings" charset="0"/>
              </a:rPr>
              <a:t> </a:t>
            </a:r>
            <a:r>
              <a:rPr lang="en-US" sz="2500" dirty="0"/>
              <a:t>CO</a:t>
            </a:r>
            <a:r>
              <a:rPr lang="en-US" sz="2500" baseline="-25000" dirty="0"/>
              <a:t>2</a:t>
            </a:r>
            <a:r>
              <a:rPr lang="en-US" sz="1500" dirty="0"/>
              <a:t> </a:t>
            </a:r>
            <a:r>
              <a:rPr lang="en-US" sz="2500" dirty="0"/>
              <a:t>+</a:t>
            </a:r>
            <a:r>
              <a:rPr lang="en-US" sz="1500" dirty="0"/>
              <a:t> </a:t>
            </a:r>
            <a:r>
              <a:rPr lang="en-US" sz="2500" dirty="0" smtClean="0"/>
              <a:t>H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O</a:t>
            </a:r>
          </a:p>
          <a:p>
            <a:pPr>
              <a:defRPr/>
            </a:pPr>
            <a:r>
              <a:rPr lang="en-US" sz="2800" dirty="0" smtClean="0"/>
              <a:t>Iron oxidation: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2Fe</a:t>
            </a:r>
            <a:r>
              <a:rPr lang="en-US" sz="2400" baseline="30000" dirty="0"/>
              <a:t>2+</a:t>
            </a:r>
            <a:r>
              <a:rPr lang="en-US" sz="2400" dirty="0"/>
              <a:t> + </a:t>
            </a:r>
            <a:r>
              <a:rPr lang="en-US" sz="2400" baseline="30000" dirty="0"/>
              <a:t>1</a:t>
            </a:r>
            <a:r>
              <a:rPr lang="en-US" sz="2400" dirty="0"/>
              <a:t>/</a:t>
            </a:r>
            <a:r>
              <a:rPr lang="en-US" sz="2400" baseline="-25000" dirty="0"/>
              <a:t>2 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+ 2H</a:t>
            </a:r>
            <a:r>
              <a:rPr lang="en-US" sz="2400" baseline="30000" dirty="0"/>
              <a:t>+</a:t>
            </a:r>
            <a:r>
              <a:rPr lang="en-US" sz="2400" dirty="0"/>
              <a:t> </a:t>
            </a:r>
            <a:r>
              <a:rPr lang="en-US" sz="2100" dirty="0">
                <a:sym typeface="Wingdings" charset="0"/>
              </a:rPr>
              <a:t> </a:t>
            </a:r>
            <a:r>
              <a:rPr lang="en-US" sz="2400" dirty="0">
                <a:sym typeface="Wingdings" charset="0"/>
              </a:rPr>
              <a:t>2Fe</a:t>
            </a:r>
            <a:r>
              <a:rPr lang="en-US" sz="2400" baseline="30000" dirty="0">
                <a:sym typeface="Wingdings" charset="0"/>
              </a:rPr>
              <a:t>3+</a:t>
            </a:r>
            <a:r>
              <a:rPr lang="en-US" sz="2400" dirty="0">
                <a:sym typeface="Wingdings" charset="0"/>
              </a:rPr>
              <a:t> + </a:t>
            </a: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err="1" smtClean="0"/>
              <a:t>Methanogenesis</a:t>
            </a:r>
            <a:r>
              <a:rPr lang="en-US" sz="2800" dirty="0" smtClean="0"/>
              <a:t>: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+ 4H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100" dirty="0">
                <a:sym typeface="Wingdings" charset="0"/>
              </a:rPr>
              <a:t></a:t>
            </a:r>
            <a:r>
              <a:rPr lang="en-US" sz="2400" dirty="0"/>
              <a:t> CH</a:t>
            </a:r>
            <a:r>
              <a:rPr lang="en-US" sz="2400" baseline="-25000" dirty="0"/>
              <a:t>4 </a:t>
            </a:r>
            <a:r>
              <a:rPr lang="en-US" sz="2400" dirty="0"/>
              <a:t>+ 2H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Sulfur reduction or oxidation: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+ 4H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100" dirty="0">
                <a:sym typeface="Wingdings" charset="0"/>
              </a:rPr>
              <a:t>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S + 4H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+ 2H</a:t>
            </a:r>
            <a:r>
              <a:rPr lang="en-US" sz="2400" baseline="-25000" dirty="0"/>
              <a:t>2</a:t>
            </a:r>
            <a:r>
              <a:rPr lang="en-US" sz="2400" dirty="0"/>
              <a:t>S </a:t>
            </a:r>
            <a:r>
              <a:rPr lang="en-US" sz="2100" dirty="0">
                <a:sym typeface="Wingdings" charset="0"/>
              </a:rPr>
              <a:t></a:t>
            </a:r>
            <a:r>
              <a:rPr lang="en-US" sz="2400" dirty="0"/>
              <a:t> CH</a:t>
            </a:r>
            <a:r>
              <a:rPr lang="en-US" sz="2400" baseline="-25000" dirty="0"/>
              <a:t>2</a:t>
            </a:r>
            <a:r>
              <a:rPr lang="en-US" sz="2400" dirty="0"/>
              <a:t>O + 2S 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buFont typeface="Times" charset="0"/>
              <a:buNone/>
              <a:defRPr/>
            </a:pP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60132" name="Rectangle 4"/>
          <p:cNvSpPr>
            <a:spLocks noChangeArrowheads="1"/>
          </p:cNvSpPr>
          <p:nvPr/>
        </p:nvSpPr>
        <p:spPr bwMode="auto">
          <a:xfrm>
            <a:off x="889000" y="5930900"/>
            <a:ext cx="7429500" cy="861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i="1" dirty="0" smtClean="0">
                <a:latin typeface="Times New Roman" charset="0"/>
              </a:rPr>
              <a:t>Chemosynthesis</a:t>
            </a:r>
            <a:r>
              <a:rPr lang="en-US" sz="2500" i="1" dirty="0">
                <a:latin typeface="Times New Roman" charset="0"/>
              </a:rPr>
              <a:t>: Chemical reactions that can power life, in the absence of sunlight (without photosynthesis).</a:t>
            </a:r>
          </a:p>
        </p:txBody>
      </p:sp>
      <p:pic>
        <p:nvPicPr>
          <p:cNvPr id="5601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13" b="3322"/>
          <a:stretch/>
        </p:blipFill>
        <p:spPr bwMode="auto">
          <a:xfrm>
            <a:off x="7124700" y="3784600"/>
            <a:ext cx="1045594" cy="100404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01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0" y="4787900"/>
            <a:ext cx="1066800" cy="10306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01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1066800" cy="10328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1"/>
          <a:stretch/>
        </p:blipFill>
        <p:spPr bwMode="auto">
          <a:xfrm>
            <a:off x="4572000" y="800100"/>
            <a:ext cx="1066800" cy="10458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1752600"/>
            <a:ext cx="1066800" cy="102487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41800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-76200"/>
            <a:ext cx="8001000" cy="1143000"/>
          </a:xfr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FFFF"/>
                </a:solidFill>
              </a:rPr>
              <a:t>Proposed Radiolytic Sulfur Cycle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38600" y="4038600"/>
            <a:ext cx="1905000" cy="762000"/>
          </a:xfrm>
        </p:spPr>
        <p:txBody>
          <a:bodyPr/>
          <a:lstStyle/>
          <a:p>
            <a:pPr>
              <a:buFont typeface="Symbol" charset="0"/>
              <a:buNone/>
            </a:pPr>
            <a:r>
              <a:rPr lang="en-US" sz="2800">
                <a:solidFill>
                  <a:schemeClr val="tx2"/>
                </a:solidFill>
              </a:rPr>
              <a:t>Visible: S</a:t>
            </a:r>
            <a:r>
              <a:rPr lang="en-US" sz="2800" baseline="-25000">
                <a:solidFill>
                  <a:schemeClr val="tx2"/>
                </a:solidFill>
              </a:rPr>
              <a:t>x</a:t>
            </a:r>
            <a:endParaRPr lang="en-US" sz="2800">
              <a:solidFill>
                <a:schemeClr val="tx2"/>
              </a:solidFill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40100"/>
            <a:ext cx="35877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4213" name="Group 5"/>
          <p:cNvGrpSpPr>
            <a:grpSpLocks/>
          </p:cNvGrpSpPr>
          <p:nvPr/>
        </p:nvGrpSpPr>
        <p:grpSpPr bwMode="auto">
          <a:xfrm>
            <a:off x="6172200" y="3616325"/>
            <a:ext cx="2882900" cy="2149475"/>
            <a:chOff x="3976" y="2280"/>
            <a:chExt cx="1728" cy="1288"/>
          </a:xfrm>
        </p:grpSpPr>
        <p:pic>
          <p:nvPicPr>
            <p:cNvPr id="942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" y="2280"/>
              <a:ext cx="1728" cy="1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4215" name="Rectangle 7"/>
            <p:cNvSpPr>
              <a:spLocks noChangeArrowheads="1"/>
            </p:cNvSpPr>
            <p:nvPr/>
          </p:nvSpPr>
          <p:spPr bwMode="auto">
            <a:xfrm>
              <a:off x="5328" y="2400"/>
              <a:ext cx="216" cy="1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6324600" y="5765800"/>
            <a:ext cx="274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80000"/>
              <a:buFont typeface="Symbol" charset="0"/>
              <a:buNone/>
            </a:pPr>
            <a:r>
              <a:rPr lang="en-US" sz="2800" smtClean="0">
                <a:solidFill>
                  <a:srgbClr val="FFCC66"/>
                </a:solidFill>
                <a:latin typeface="Times New Roman" charset="0"/>
                <a:cs typeface="+mn-cs"/>
              </a:rPr>
              <a:t>IR: H</a:t>
            </a:r>
            <a:r>
              <a:rPr lang="en-US" sz="2800" baseline="-25000" smtClean="0">
                <a:solidFill>
                  <a:srgbClr val="FFCC66"/>
                </a:solidFill>
                <a:latin typeface="Times New Roman" charset="0"/>
                <a:cs typeface="+mn-cs"/>
              </a:rPr>
              <a:t>2</a:t>
            </a:r>
            <a:r>
              <a:rPr lang="en-US" sz="2800" smtClean="0">
                <a:solidFill>
                  <a:srgbClr val="FFCC66"/>
                </a:solidFill>
                <a:latin typeface="Times New Roman" charset="0"/>
                <a:cs typeface="+mn-cs"/>
              </a:rPr>
              <a:t>SO</a:t>
            </a:r>
            <a:r>
              <a:rPr lang="en-US" sz="2800" baseline="-25000" smtClean="0">
                <a:solidFill>
                  <a:srgbClr val="FFCC66"/>
                </a:solidFill>
                <a:latin typeface="Times New Roman" charset="0"/>
                <a:cs typeface="+mn-cs"/>
              </a:rPr>
              <a:t>4</a:t>
            </a:r>
            <a:r>
              <a:rPr lang="en-US" sz="2800" smtClean="0">
                <a:solidFill>
                  <a:srgbClr val="FFCC66"/>
                </a:solidFill>
                <a:latin typeface="Times New Roman" charset="0"/>
                <a:cs typeface="+mn-cs"/>
              </a:rPr>
              <a:t>•8H</a:t>
            </a:r>
            <a:r>
              <a:rPr lang="en-US" sz="2800" baseline="-25000" smtClean="0">
                <a:solidFill>
                  <a:srgbClr val="FFCC66"/>
                </a:solidFill>
                <a:latin typeface="Times New Roman" charset="0"/>
                <a:cs typeface="+mn-cs"/>
              </a:rPr>
              <a:t>2</a:t>
            </a:r>
            <a:r>
              <a:rPr lang="en-US" sz="2800" smtClean="0">
                <a:solidFill>
                  <a:srgbClr val="FFCC66"/>
                </a:solidFill>
                <a:latin typeface="Times New Roman" charset="0"/>
                <a:cs typeface="+mn-cs"/>
              </a:rPr>
              <a:t>O</a:t>
            </a: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1168400" y="5943600"/>
            <a:ext cx="274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80000"/>
              <a:buFont typeface="Symbol" charset="0"/>
              <a:buNone/>
            </a:pPr>
            <a:r>
              <a:rPr lang="en-US" sz="2800" smtClean="0">
                <a:solidFill>
                  <a:srgbClr val="FFCC66"/>
                </a:solidFill>
                <a:latin typeface="Times New Roman" charset="0"/>
                <a:cs typeface="+mn-cs"/>
              </a:rPr>
              <a:t>UV: SO</a:t>
            </a:r>
            <a:r>
              <a:rPr lang="en-US" sz="2800" baseline="-25000" smtClean="0">
                <a:solidFill>
                  <a:srgbClr val="FFCC66"/>
                </a:solidFill>
                <a:latin typeface="Times New Roman" charset="0"/>
                <a:cs typeface="+mn-cs"/>
              </a:rPr>
              <a:t>2</a:t>
            </a:r>
            <a:endParaRPr lang="en-US" sz="2800" smtClean="0">
              <a:solidFill>
                <a:srgbClr val="FFCC66"/>
              </a:solidFill>
              <a:latin typeface="Times New Roman" charset="0"/>
              <a:cs typeface="+mn-cs"/>
            </a:endParaRPr>
          </a:p>
        </p:txBody>
      </p:sp>
      <p:sp>
        <p:nvSpPr>
          <p:cNvPr id="94218" name="AutoShape 10"/>
          <p:cNvSpPr>
            <a:spLocks noChangeArrowheads="1"/>
          </p:cNvSpPr>
          <p:nvPr/>
        </p:nvSpPr>
        <p:spPr bwMode="auto">
          <a:xfrm>
            <a:off x="1828800" y="1828800"/>
            <a:ext cx="914400" cy="1066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19" name="AutoShape 11"/>
          <p:cNvSpPr>
            <a:spLocks noChangeArrowheads="1"/>
          </p:cNvSpPr>
          <p:nvPr/>
        </p:nvSpPr>
        <p:spPr bwMode="auto">
          <a:xfrm rot="5400000">
            <a:off x="6934200" y="1905000"/>
            <a:ext cx="914400" cy="1066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20" name="AutoShape 12"/>
          <p:cNvSpPr>
            <a:spLocks noChangeArrowheads="1"/>
          </p:cNvSpPr>
          <p:nvPr/>
        </p:nvSpPr>
        <p:spPr bwMode="auto">
          <a:xfrm rot="-8100000">
            <a:off x="4381500" y="5499100"/>
            <a:ext cx="914400" cy="1066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21" name="Rectangle 13"/>
          <p:cNvSpPr>
            <a:spLocks noChangeArrowheads="1"/>
          </p:cNvSpPr>
          <p:nvPr/>
        </p:nvSpPr>
        <p:spPr bwMode="auto">
          <a:xfrm>
            <a:off x="7204075" y="6486525"/>
            <a:ext cx="193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Times New Roman" charset="0"/>
                <a:cs typeface="+mn-cs"/>
              </a:rPr>
              <a:t>[</a:t>
            </a:r>
            <a:r>
              <a:rPr lang="en-US" sz="1600" i="1" smtClean="0">
                <a:solidFill>
                  <a:srgbClr val="FFFFFF"/>
                </a:solidFill>
                <a:latin typeface="Times New Roman" charset="0"/>
                <a:cs typeface="+mn-cs"/>
              </a:rPr>
              <a:t>Carlson et al., 1999</a:t>
            </a:r>
            <a:r>
              <a:rPr lang="en-US" sz="1600" smtClean="0">
                <a:solidFill>
                  <a:srgbClr val="FFFFFF"/>
                </a:solidFill>
                <a:latin typeface="Times New Roman" charset="0"/>
                <a:cs typeface="+mn-cs"/>
              </a:rPr>
              <a:t>]</a:t>
            </a:r>
          </a:p>
        </p:txBody>
      </p:sp>
      <p:pic>
        <p:nvPicPr>
          <p:cNvPr id="942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990600"/>
            <a:ext cx="28797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223" name="Line 15"/>
          <p:cNvSpPr>
            <a:spLocks noChangeShapeType="1"/>
          </p:cNvSpPr>
          <p:nvPr/>
        </p:nvSpPr>
        <p:spPr bwMode="auto">
          <a:xfrm flipH="1" flipV="1">
            <a:off x="4933950" y="2089150"/>
            <a:ext cx="419100" cy="17145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5283200" y="2063750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9900"/>
                </a:solidFill>
                <a:latin typeface="Times New Roman" charset="0"/>
                <a:cs typeface="+mn-cs"/>
              </a:rPr>
              <a:t>Europa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4114800" y="1289050"/>
            <a:ext cx="10604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irradiated</a:t>
            </a:r>
          </a:p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SO</a:t>
            </a:r>
            <a:r>
              <a:rPr lang="en-US" sz="1800" baseline="-25000" smtClean="0">
                <a:solidFill>
                  <a:srgbClr val="FF9900"/>
                </a:solidFill>
                <a:latin typeface="Times New Roman" charset="0"/>
                <a:cs typeface="+mn-cs"/>
              </a:rPr>
              <a:t>2</a:t>
            </a:r>
            <a:endParaRPr lang="en-US" sz="1800" smtClean="0">
              <a:solidFill>
                <a:srgbClr val="FF9900"/>
              </a:solidFill>
              <a:latin typeface="Times New Roman" charset="0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H="1" flipV="1">
            <a:off x="4641850" y="1771650"/>
            <a:ext cx="133350" cy="15875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flipH="1" flipV="1">
            <a:off x="4241800" y="3098800"/>
            <a:ext cx="387350" cy="635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4567238" y="3035300"/>
            <a:ext cx="1504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SO</a:t>
            </a:r>
            <a:r>
              <a:rPr lang="en-US" sz="1800" baseline="-25000" smtClean="0">
                <a:solidFill>
                  <a:srgbClr val="FF9900"/>
                </a:solidFill>
                <a:latin typeface="Times New Roman" charset="0"/>
                <a:cs typeface="+mn-cs"/>
              </a:rPr>
              <a:t>2</a:t>
            </a: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-irradiated</a:t>
            </a:r>
          </a:p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H</a:t>
            </a:r>
            <a:r>
              <a:rPr lang="en-US" sz="1800" baseline="-25000" smtClean="0">
                <a:solidFill>
                  <a:srgbClr val="FF9900"/>
                </a:solidFill>
                <a:latin typeface="Times New Roman" charset="0"/>
                <a:cs typeface="+mn-cs"/>
              </a:rPr>
              <a:t>2</a:t>
            </a: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O</a:t>
            </a:r>
          </a:p>
          <a:p>
            <a:pPr algn="ctr">
              <a:lnSpc>
                <a:spcPct val="80000"/>
              </a:lnSpc>
            </a:pPr>
            <a:endParaRPr lang="en-US" sz="1800" smtClean="0">
              <a:solidFill>
                <a:srgbClr val="FF9900"/>
              </a:solidFill>
              <a:latin typeface="Times New Roman" charset="0"/>
              <a:cs typeface="+mn-cs"/>
            </a:endParaRPr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flipH="1" flipV="1">
            <a:off x="4546600" y="2813050"/>
            <a:ext cx="387350" cy="635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4864100" y="2533650"/>
            <a:ext cx="12017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irradiated</a:t>
            </a:r>
          </a:p>
          <a:p>
            <a:pPr algn="ctr">
              <a:lnSpc>
                <a:spcPct val="80000"/>
              </a:lnSpc>
            </a:pP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H</a:t>
            </a:r>
            <a:r>
              <a:rPr lang="en-US" sz="1800" baseline="-25000" smtClean="0">
                <a:solidFill>
                  <a:srgbClr val="FF9900"/>
                </a:solidFill>
                <a:latin typeface="Times New Roman" charset="0"/>
                <a:cs typeface="+mn-cs"/>
              </a:rPr>
              <a:t>2</a:t>
            </a: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S + H</a:t>
            </a:r>
            <a:r>
              <a:rPr lang="en-US" sz="1800" baseline="-25000" smtClean="0">
                <a:solidFill>
                  <a:srgbClr val="FF9900"/>
                </a:solidFill>
                <a:latin typeface="Times New Roman" charset="0"/>
                <a:cs typeface="+mn-cs"/>
              </a:rPr>
              <a:t>2</a:t>
            </a:r>
            <a:r>
              <a:rPr lang="en-US" sz="1800" smtClean="0">
                <a:solidFill>
                  <a:srgbClr val="FF9900"/>
                </a:solidFill>
                <a:latin typeface="Times New Roman" charset="0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8687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3226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31FFF7"/>
                </a:solidFill>
              </a:rPr>
              <a:t>Lenticulae (“Freckles”)</a:t>
            </a:r>
            <a:endParaRPr lang="en-US" sz="3600" dirty="0">
              <a:solidFill>
                <a:srgbClr val="31FFF7"/>
              </a:solidFill>
            </a:endParaRPr>
          </a:p>
        </p:txBody>
      </p:sp>
      <p:sp>
        <p:nvSpPr>
          <p:cNvPr id="104465" name="Rectangle 17"/>
          <p:cNvSpPr>
            <a:spLocks noChangeArrowheads="1"/>
          </p:cNvSpPr>
          <p:nvPr/>
        </p:nvSpPr>
        <p:spPr bwMode="auto">
          <a:xfrm>
            <a:off x="0" y="6537325"/>
            <a:ext cx="15696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latin typeface="Palatino" charset="0"/>
              </a:rPr>
              <a:t>Mosaic by </a:t>
            </a:r>
            <a:r>
              <a:rPr lang="en-US" sz="1400" b="1" dirty="0" smtClean="0">
                <a:latin typeface="Palatino" charset="0"/>
              </a:rPr>
              <a:t>Orion</a:t>
            </a:r>
            <a:endParaRPr lang="en-US" sz="1400" b="1" dirty="0">
              <a:latin typeface="Palatino" charset="0"/>
            </a:endParaRPr>
          </a:p>
        </p:txBody>
      </p:sp>
      <p:pic>
        <p:nvPicPr>
          <p:cNvPr id="10446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9854"/>
          <a:stretch>
            <a:fillRect/>
          </a:stretch>
        </p:blipFill>
        <p:spPr bwMode="auto">
          <a:xfrm>
            <a:off x="5664200" y="4116388"/>
            <a:ext cx="3403600" cy="268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7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152400"/>
            <a:ext cx="8001000" cy="1143000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>
                <a:solidFill>
                  <a:srgbClr val="31FFF7"/>
                </a:solidFill>
              </a:rPr>
              <a:t>Convection in Europa's Ice Shell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2900" y="787400"/>
            <a:ext cx="8521700" cy="1460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/>
              <a:t>Pits, spots, and domes suggest convection of ice shell.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/>
              <a:t>Ice shell can convect for small grain sizes (~1 mm), if tidally strained.</a:t>
            </a:r>
            <a:endParaRPr lang="en-US" sz="2600"/>
          </a:p>
          <a:p>
            <a:pPr eaLnBrk="1" hangingPunct="1">
              <a:lnSpc>
                <a:spcPct val="80000"/>
              </a:lnSpc>
            </a:pPr>
            <a:r>
              <a:rPr lang="en-US" sz="2200"/>
              <a:t>Warm (~240 K) plumes rise from base of ice in ~10</a:t>
            </a:r>
            <a:r>
              <a:rPr lang="en-US" sz="2200" baseline="30000"/>
              <a:t>5</a:t>
            </a:r>
            <a:r>
              <a:rPr lang="en-US" sz="2200"/>
              <a:t> yr.</a:t>
            </a:r>
          </a:p>
          <a:p>
            <a:pPr eaLnBrk="1" hangingPunct="1">
              <a:lnSpc>
                <a:spcPct val="80000"/>
              </a:lnSpc>
            </a:pPr>
            <a:r>
              <a:rPr lang="en-US" sz="2200"/>
              <a:t>Compositional buoyancy needed to breach near-surface </a:t>
            </a:r>
            <a:r>
              <a:rPr lang="ja-JP" altLang="en-US" sz="2200">
                <a:latin typeface="Arial"/>
              </a:rPr>
              <a:t>“</a:t>
            </a:r>
            <a:r>
              <a:rPr lang="en-US" sz="2200"/>
              <a:t>stagnant lid.</a:t>
            </a:r>
            <a:r>
              <a:rPr lang="ja-JP" altLang="en-US" sz="2200">
                <a:latin typeface="Arial"/>
              </a:rPr>
              <a:t>”</a:t>
            </a:r>
            <a:r>
              <a:rPr lang="en-US" sz="2200"/>
              <a:t> </a:t>
            </a:r>
          </a:p>
        </p:txBody>
      </p:sp>
      <p:grpSp>
        <p:nvGrpSpPr>
          <p:cNvPr id="126981" name="Group 11"/>
          <p:cNvGrpSpPr>
            <a:grpSpLocks/>
          </p:cNvGrpSpPr>
          <p:nvPr/>
        </p:nvGrpSpPr>
        <p:grpSpPr bwMode="auto">
          <a:xfrm>
            <a:off x="3092450" y="2184400"/>
            <a:ext cx="5848350" cy="2970213"/>
            <a:chOff x="1884" y="1488"/>
            <a:chExt cx="3832" cy="1946"/>
          </a:xfrm>
        </p:grpSpPr>
        <p:pic>
          <p:nvPicPr>
            <p:cNvPr id="12698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" y="1488"/>
              <a:ext cx="3832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3" name="Rectangle 6"/>
            <p:cNvSpPr>
              <a:spLocks noChangeArrowheads="1"/>
            </p:cNvSpPr>
            <p:nvPr/>
          </p:nvSpPr>
          <p:spPr bwMode="auto">
            <a:xfrm>
              <a:off x="5102" y="1985"/>
              <a:ext cx="6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  <a:latin typeface="Times New Roman" charset="0"/>
                </a:rPr>
                <a:t>~ 100 K</a:t>
              </a:r>
            </a:p>
          </p:txBody>
        </p:sp>
        <p:sp>
          <p:nvSpPr>
            <p:cNvPr id="126984" name="Rectangle 7"/>
            <p:cNvSpPr>
              <a:spLocks noChangeArrowheads="1"/>
            </p:cNvSpPr>
            <p:nvPr/>
          </p:nvSpPr>
          <p:spPr bwMode="auto">
            <a:xfrm>
              <a:off x="4953" y="2895"/>
              <a:ext cx="60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  <a:latin typeface="Times New Roman" charset="0"/>
                </a:rPr>
                <a:t>~ 260 K</a:t>
              </a:r>
            </a:p>
          </p:txBody>
        </p:sp>
      </p:grpSp>
      <p:pic>
        <p:nvPicPr>
          <p:cNvPr id="126985" name="medres.nn_anim.gif" descr="/Users/rtpappal/BOB'S TALKS/Europa Talks-Animations/medres.nn_anim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5284788"/>
            <a:ext cx="592931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2" descr="do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/>
          <a:stretch>
            <a:fillRect/>
          </a:stretch>
        </p:blipFill>
        <p:spPr bwMode="auto">
          <a:xfrm>
            <a:off x="76200" y="2273300"/>
            <a:ext cx="28702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32313"/>
            <a:ext cx="28654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8" name="Rectangle 1036"/>
          <p:cNvSpPr>
            <a:spLocks noChangeArrowheads="1"/>
          </p:cNvSpPr>
          <p:nvPr/>
        </p:nvSpPr>
        <p:spPr bwMode="auto">
          <a:xfrm>
            <a:off x="2984500" y="4953000"/>
            <a:ext cx="3444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Times New Roman" charset="0"/>
                <a:cs typeface="+mn-cs"/>
              </a:rPr>
              <a:t>[</a:t>
            </a:r>
            <a:r>
              <a:rPr lang="en-US" sz="1600" i="1" smtClean="0">
                <a:solidFill>
                  <a:srgbClr val="FFFFFF"/>
                </a:solidFill>
                <a:latin typeface="Times New Roman" charset="0"/>
                <a:cs typeface="+mn-cs"/>
              </a:rPr>
              <a:t>Ice convection model</a:t>
            </a:r>
            <a:r>
              <a:rPr lang="en-US" sz="1600" smtClean="0">
                <a:solidFill>
                  <a:srgbClr val="FFFFFF"/>
                </a:solidFill>
                <a:latin typeface="Times New Roman" charset="0"/>
                <a:cs typeface="+mn-cs"/>
              </a:rPr>
              <a:t> </a:t>
            </a:r>
            <a:r>
              <a:rPr lang="en-US" sz="1600" i="1" smtClean="0">
                <a:solidFill>
                  <a:srgbClr val="FFFFFF"/>
                </a:solidFill>
                <a:latin typeface="Times New Roman" charset="0"/>
                <a:cs typeface="+mn-cs"/>
              </a:rPr>
              <a:t>courtesy A. Barr</a:t>
            </a:r>
            <a:r>
              <a:rPr lang="en-US" sz="1600" smtClean="0">
                <a:solidFill>
                  <a:srgbClr val="FFFFFF"/>
                </a:solidFill>
                <a:latin typeface="Times New Roman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718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1269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69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6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9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8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Europa_Conamara_long_zoom.mov" descr="/Users/rtpappal/BOB'S TALKS/Europa Talks-Animations/Europa_Conamara_long_zoo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46100" y="-76200"/>
            <a:ext cx="8001000" cy="1143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31FFF7"/>
                </a:solidFill>
              </a:rPr>
              <a:t>Journey to Conamara Chaos</a:t>
            </a:r>
          </a:p>
        </p:txBody>
      </p:sp>
    </p:spTree>
    <p:extLst>
      <p:ext uri="{BB962C8B-B14F-4D97-AF65-F5344CB8AC3E}">
        <p14:creationId xmlns:p14="http://schemas.microsoft.com/office/powerpoint/2010/main" val="3312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755" fill="hold"/>
                                        <p:tgtEl>
                                          <p:spTgt spid="162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28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2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2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818"/>
                  </p:tgtEl>
                </p:cond>
              </p:nextCondLst>
            </p:seq>
          </p:childTnLst>
        </p:cTn>
      </p:par>
    </p:tnLst>
    <p:bldLst>
      <p:bldP spid="1628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3030"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600" dirty="0">
                <a:solidFill>
                  <a:srgbClr val="31FFF7"/>
                </a:solidFill>
              </a:rPr>
              <a:t>Icebergs?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082" y="4343400"/>
            <a:ext cx="826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300 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60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uropa_Schmidt_la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r="14495"/>
          <a:stretch/>
        </p:blipFill>
        <p:spPr>
          <a:xfrm>
            <a:off x="2730500" y="3657601"/>
            <a:ext cx="6337300" cy="3158798"/>
          </a:xfrm>
          <a:prstGeom prst="rect">
            <a:avLst/>
          </a:prstGeom>
          <a:ln w="57150" cmpd="sng">
            <a:solidFill>
              <a:schemeClr val="bg2"/>
            </a:solidFill>
          </a:ln>
        </p:spPr>
      </p:pic>
      <p:pic>
        <p:nvPicPr>
          <p:cNvPr id="15" name="Picture 14" descr="12ESCHAOS01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5808"/>
            <a:ext cx="9016792" cy="3740682"/>
          </a:xfrm>
          <a:prstGeom prst="rect">
            <a:avLst/>
          </a:prstGeom>
          <a:ln w="57150" cmpd="sng"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-127000"/>
            <a:ext cx="8001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FFFF"/>
                </a:solidFill>
              </a:rPr>
              <a:t>Chaos</a:t>
            </a:r>
            <a:endParaRPr lang="en-US" sz="3600" dirty="0">
              <a:solidFill>
                <a:srgbClr val="00FFFF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853960" y="6455305"/>
            <a:ext cx="2302740" cy="36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ct val="20000"/>
              </a:spcBef>
              <a:defRPr sz="1900">
                <a:latin typeface="Times New Roman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[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</a:rPr>
              <a:t>Schmidt et al., 2000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172837" y="3386138"/>
            <a:ext cx="1971163" cy="36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ct val="20000"/>
              </a:spcBef>
              <a:defRPr sz="1900">
                <a:latin typeface="Times New Roman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[</a:t>
            </a:r>
            <a:r>
              <a:rPr lang="en-US" i="1" dirty="0">
                <a:solidFill>
                  <a:schemeClr val="tx1">
                    <a:lumMod val="75000"/>
                  </a:schemeClr>
                </a:solidFill>
              </a:rPr>
              <a:t>mosaic by Orion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19" name="Picture 18" descr="e17thrace_thera_asu_colorized_crop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3804933"/>
            <a:ext cx="2628901" cy="3002267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0800" y="3759200"/>
            <a:ext cx="88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Thera</a:t>
            </a:r>
            <a:endParaRPr lang="en-US" sz="20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13173" y="6592156"/>
            <a:ext cx="449068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459" y="6576947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20 km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8600" y="3759200"/>
            <a:ext cx="158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Lake Model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" y="12700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Conamara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89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001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FFFF"/>
                </a:solidFill>
              </a:rPr>
              <a:t>Cyclical Geological Activity? 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38100" y="1143000"/>
            <a:ext cx="6654800" cy="2209800"/>
          </a:xfrm>
        </p:spPr>
        <p:txBody>
          <a:bodyPr/>
          <a:lstStyle/>
          <a:p>
            <a:pPr indent="-228600">
              <a:lnSpc>
                <a:spcPct val="90000"/>
              </a:lnSpc>
            </a:pPr>
            <a:r>
              <a:rPr lang="en-US" sz="2200" dirty="0"/>
              <a:t>Mapping suggests geological changes: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Transition from ridged plains to chaos; waning </a:t>
            </a:r>
            <a:r>
              <a:rPr lang="en-US" sz="2000" dirty="0" smtClean="0"/>
              <a:t>activity</a:t>
            </a:r>
            <a:endParaRPr lang="en-US" sz="20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Strange for a surface just </a:t>
            </a:r>
            <a:r>
              <a:rPr lang="en-US" sz="2200" dirty="0" smtClean="0"/>
              <a:t>~</a:t>
            </a:r>
            <a:r>
              <a:rPr lang="en-US" sz="2200" dirty="0"/>
              <a:t>40–90 </a:t>
            </a:r>
            <a:r>
              <a:rPr lang="en-US" sz="2200" dirty="0" err="1"/>
              <a:t>Myr</a:t>
            </a:r>
            <a:r>
              <a:rPr lang="en-US" sz="2200" dirty="0"/>
              <a:t> </a:t>
            </a:r>
            <a:r>
              <a:rPr lang="en-US" sz="2200" dirty="0" smtClean="0"/>
              <a:t>old! </a:t>
            </a: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Tidal heating and orbital evolution of the 3 resonant Galilean satellites are linked: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Possible cyclical tidal heating &amp; geological </a:t>
            </a:r>
            <a:r>
              <a:rPr lang="en-US" sz="2000" dirty="0" smtClean="0"/>
              <a:t>activity</a:t>
            </a:r>
            <a:endParaRPr lang="en-US" sz="2000" dirty="0"/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76200" y="3370265"/>
            <a:ext cx="6210300" cy="3402014"/>
            <a:chOff x="40" y="2131"/>
            <a:chExt cx="3912" cy="2143"/>
          </a:xfrm>
        </p:grpSpPr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2183"/>
              <a:ext cx="3912" cy="2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6021" name="Rectangle 5"/>
            <p:cNvSpPr>
              <a:spLocks noChangeArrowheads="1"/>
            </p:cNvSpPr>
            <p:nvPr/>
          </p:nvSpPr>
          <p:spPr bwMode="auto">
            <a:xfrm>
              <a:off x="1453" y="4055"/>
              <a:ext cx="151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US" sz="1800" dirty="0">
                  <a:solidFill>
                    <a:schemeClr val="bg2"/>
                  </a:solidFill>
                  <a:latin typeface="Times New Roman" charset="0"/>
                </a:rPr>
                <a:t>[</a:t>
              </a:r>
              <a:r>
                <a:rPr lang="en-US" sz="1800" i="1" dirty="0">
                  <a:solidFill>
                    <a:schemeClr val="bg2"/>
                  </a:solidFill>
                  <a:latin typeface="Times New Roman" charset="0"/>
                </a:rPr>
                <a:t>Hussmann et al., 2004</a:t>
              </a:r>
              <a:r>
                <a:rPr lang="en-US" sz="1800" dirty="0">
                  <a:solidFill>
                    <a:schemeClr val="bg2"/>
                  </a:solidFill>
                  <a:latin typeface="Times New Roman" charset="0"/>
                </a:rPr>
                <a:t>]</a:t>
              </a:r>
            </a:p>
          </p:txBody>
        </p:sp>
        <p:sp>
          <p:nvSpPr>
            <p:cNvPr id="86022" name="Rectangle 6"/>
            <p:cNvSpPr>
              <a:spLocks noChangeArrowheads="1"/>
            </p:cNvSpPr>
            <p:nvPr/>
          </p:nvSpPr>
          <p:spPr bwMode="auto">
            <a:xfrm>
              <a:off x="2445" y="2131"/>
              <a:ext cx="13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Helvetica" charset="0"/>
                </a:rPr>
                <a:t>Europa ice thickness</a:t>
              </a:r>
            </a:p>
          </p:txBody>
        </p:sp>
        <p:sp>
          <p:nvSpPr>
            <p:cNvPr id="86023" name="Rectangle 7"/>
            <p:cNvSpPr>
              <a:spLocks noChangeArrowheads="1"/>
            </p:cNvSpPr>
            <p:nvPr/>
          </p:nvSpPr>
          <p:spPr bwMode="auto">
            <a:xfrm>
              <a:off x="707" y="2131"/>
              <a:ext cx="101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Helvetica" charset="0"/>
                </a:rPr>
                <a:t>Coupled orbits</a:t>
              </a:r>
            </a:p>
          </p:txBody>
        </p:sp>
      </p:grp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65200"/>
            <a:ext cx="2459038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6529387" y="6540500"/>
            <a:ext cx="2576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[</a:t>
            </a:r>
            <a:r>
              <a:rPr lang="en-US" sz="1600" i="1" dirty="0">
                <a:latin typeface="Times New Roman"/>
                <a:cs typeface="Times New Roman"/>
              </a:rPr>
              <a:t>Figueredo &amp; Greeley, 2004</a:t>
            </a:r>
            <a:r>
              <a:rPr lang="en-US" sz="1600" dirty="0">
                <a:latin typeface="Times New Roman"/>
                <a:cs typeface="Times New Roman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16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91440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-101600"/>
            <a:ext cx="8001000" cy="1143000"/>
          </a:xfrm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 smtClean="0">
                <a:solidFill>
                  <a:srgbClr val="31FFF7"/>
                </a:solidFill>
              </a:rPr>
              <a:t>Summary Model</a:t>
            </a:r>
            <a:endParaRPr lang="en-US" sz="3600" dirty="0">
              <a:solidFill>
                <a:srgbClr val="31FFF7"/>
              </a:solidFill>
            </a:endParaRPr>
          </a:p>
        </p:txBody>
      </p:sp>
      <p:sp>
        <p:nvSpPr>
          <p:cNvPr id="30311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18100" y="5969000"/>
            <a:ext cx="4114800" cy="850900"/>
          </a:xfrm>
          <a:noFill/>
          <a:effectLst>
            <a:outerShdw blurRad="63500" dist="63500" dir="81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en-US" sz="2400" dirty="0"/>
              <a:t>Warm ice shell with partial melting above global ocean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4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380" y="76994"/>
            <a:ext cx="7449820" cy="890479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31FFF7"/>
                </a:solidFill>
              </a:rPr>
              <a:t>Europa Plumes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915" y="1141395"/>
            <a:ext cx="6440486" cy="5147383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400" dirty="0" smtClean="0"/>
              <a:t>Hubble has observed hydrogen and </a:t>
            </a:r>
            <a:r>
              <a:rPr lang="en-US" sz="2400" dirty="0"/>
              <a:t>oxygen </a:t>
            </a:r>
            <a:r>
              <a:rPr lang="en-US" sz="2400" dirty="0" smtClean="0"/>
              <a:t>ultraviolet glow, ~200 km above Europa</a:t>
            </a:r>
            <a:endParaRPr lang="en-US" sz="2400" dirty="0"/>
          </a:p>
          <a:p>
            <a:pPr lvl="0">
              <a:spcBef>
                <a:spcPts val="600"/>
              </a:spcBef>
            </a:pPr>
            <a:r>
              <a:rPr lang="en-US" sz="2400" dirty="0" smtClean="0"/>
              <a:t>Indicates water plumes!</a:t>
            </a:r>
          </a:p>
          <a:p>
            <a:pPr lvl="0">
              <a:spcBef>
                <a:spcPts val="600"/>
              </a:spcBef>
            </a:pPr>
            <a:r>
              <a:rPr lang="en-US" sz="2400" dirty="0" smtClean="0"/>
              <a:t>Previously suspected but not observed</a:t>
            </a:r>
            <a:endParaRPr lang="en-US" sz="2400" dirty="0"/>
          </a:p>
          <a:p>
            <a:pPr lvl="0">
              <a:spcBef>
                <a:spcPts val="600"/>
              </a:spcBef>
            </a:pPr>
            <a:r>
              <a:rPr lang="en-US" sz="2400" dirty="0" smtClean="0"/>
              <a:t>May be transient, perhaps linked to </a:t>
            </a:r>
            <a:r>
              <a:rPr lang="en-US" sz="2400" dirty="0"/>
              <a:t>Europa's tidal </a:t>
            </a:r>
            <a:r>
              <a:rPr lang="en-US" sz="2400" dirty="0" smtClean="0"/>
              <a:t>cycle</a:t>
            </a:r>
            <a:endParaRPr lang="en-US" sz="2400" dirty="0"/>
          </a:p>
          <a:p>
            <a:pPr lvl="0">
              <a:spcBef>
                <a:spcPts val="600"/>
              </a:spcBef>
            </a:pPr>
            <a:r>
              <a:rPr lang="en-US" sz="2400" dirty="0" smtClean="0"/>
              <a:t>Source may be the </a:t>
            </a:r>
            <a:r>
              <a:rPr lang="en-US" sz="2400" dirty="0"/>
              <a:t>ocean</a:t>
            </a:r>
            <a:r>
              <a:rPr lang="en-US" sz="2400" dirty="0" smtClean="0"/>
              <a:t>, a lake within the ice, </a:t>
            </a:r>
            <a:br>
              <a:rPr lang="en-US" sz="2400" dirty="0" smtClean="0"/>
            </a:br>
            <a:r>
              <a:rPr lang="en-US" sz="2400" dirty="0" smtClean="0"/>
              <a:t>or perhaps warm shallow ice</a:t>
            </a:r>
            <a:endParaRPr lang="en-US" sz="2400" dirty="0"/>
          </a:p>
          <a:p>
            <a:pPr lvl="0">
              <a:spcBef>
                <a:spcPts val="600"/>
              </a:spcBef>
            </a:pPr>
            <a:r>
              <a:rPr lang="en-US" sz="2400" dirty="0"/>
              <a:t>If </a:t>
            </a:r>
            <a:r>
              <a:rPr lang="en-US" sz="2400" dirty="0" smtClean="0"/>
              <a:t>confirmed, plumes imply: 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Europa is currently geologically active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Europa's native composition could be directly sampled from a capable flyby spacecraft</a:t>
            </a:r>
            <a:endParaRPr lang="en-US" sz="2200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314"/>
          <a:stretch>
            <a:fillRect/>
          </a:stretch>
        </p:blipFill>
        <p:spPr bwMode="auto">
          <a:xfrm>
            <a:off x="6951663" y="3351213"/>
            <a:ext cx="2051050" cy="298291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75463" y="6321425"/>
            <a:ext cx="1595437" cy="3079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Palatino" charset="0"/>
              </a:rPr>
              <a:t>Artist’s depiction</a:t>
            </a: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19713" r="53612" b="9047"/>
          <a:stretch>
            <a:fillRect/>
          </a:stretch>
        </p:blipFill>
        <p:spPr bwMode="auto">
          <a:xfrm>
            <a:off x="6946900" y="901700"/>
            <a:ext cx="2057400" cy="20447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964363" y="911225"/>
            <a:ext cx="1719262" cy="36512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FFFF"/>
                </a:solidFill>
              </a:rPr>
              <a:t>Hydrogen glow</a:t>
            </a:r>
            <a:endParaRPr lang="en-US" sz="1800" kern="0" dirty="0">
              <a:solidFill>
                <a:srgbClr val="FFFFFF"/>
              </a:solidFill>
              <a:latin typeface="Symbol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862763" y="2933700"/>
            <a:ext cx="15954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Palatino" charset="0"/>
              </a:rPr>
              <a:t>Lorenz et al. 2013</a:t>
            </a:r>
          </a:p>
        </p:txBody>
      </p:sp>
    </p:spTree>
    <p:extLst>
      <p:ext uri="{BB962C8B-B14F-4D97-AF65-F5344CB8AC3E}">
        <p14:creationId xmlns:p14="http://schemas.microsoft.com/office/powerpoint/2010/main" val="19473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0010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00FFFF"/>
                </a:solidFill>
              </a:rPr>
              <a:t>Europa: </a:t>
            </a:r>
            <a:r>
              <a:rPr lang="en-US" dirty="0" smtClean="0">
                <a:solidFill>
                  <a:srgbClr val="00FFFF"/>
                </a:solidFill>
              </a:rPr>
              <a:t>Ingredients </a:t>
            </a:r>
            <a:r>
              <a:rPr lang="en-US" dirty="0">
                <a:solidFill>
                  <a:srgbClr val="00FFFF"/>
                </a:solidFill>
              </a:rPr>
              <a:t>for Life?</a:t>
            </a:r>
            <a:endParaRPr lang="en-US" sz="4000" dirty="0">
              <a:solidFill>
                <a:srgbClr val="00FFFF"/>
              </a:solidFill>
            </a:endParaRPr>
          </a:p>
        </p:txBody>
      </p:sp>
      <p:sp>
        <p:nvSpPr>
          <p:cNvPr id="17101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44600"/>
            <a:ext cx="4191000" cy="5346700"/>
          </a:xfrm>
          <a:noFill/>
          <a:ln/>
        </p:spPr>
        <p:txBody>
          <a:bodyPr/>
          <a:lstStyle/>
          <a:p>
            <a:pPr indent="-228600">
              <a:lnSpc>
                <a:spcPct val="90000"/>
              </a:lnSpc>
            </a:pPr>
            <a:r>
              <a:rPr lang="en-US" sz="2400" dirty="0"/>
              <a:t>Water: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Warm salty H</a:t>
            </a:r>
            <a:r>
              <a:rPr lang="en-US" sz="2000" baseline="-25000" dirty="0"/>
              <a:t>2</a:t>
            </a:r>
            <a:r>
              <a:rPr lang="en-US" sz="2000" dirty="0"/>
              <a:t>O </a:t>
            </a:r>
            <a:r>
              <a:rPr lang="en-US" sz="2000" dirty="0" smtClean="0"/>
              <a:t>ocean</a:t>
            </a:r>
            <a:endParaRPr lang="en-US" sz="2000" dirty="0"/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 dirty="0" smtClean="0"/>
              <a:t>Essential elements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Accretion and impactors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But radiation destroys organics </a:t>
            </a:r>
            <a:br>
              <a:rPr lang="en-US" sz="2000" dirty="0"/>
            </a:br>
            <a:r>
              <a:rPr lang="en-US" sz="2000" dirty="0"/>
              <a:t>in upper ~10s cm of ice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Chemical energy: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Radiation of H</a:t>
            </a:r>
            <a:r>
              <a:rPr lang="en-US" sz="2000" baseline="-25000" dirty="0"/>
              <a:t>2</a:t>
            </a:r>
            <a:r>
              <a:rPr lang="en-US" sz="2000" dirty="0"/>
              <a:t>O creates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near-surface oxidants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Mantle contact: serpentinization and hydrothermal activity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Stable environment: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Large satellite retains </a:t>
            </a:r>
            <a:r>
              <a:rPr lang="en-US" sz="2000" dirty="0" smtClean="0"/>
              <a:t>heat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Activity level </a:t>
            </a:r>
            <a:r>
              <a:rPr lang="en-US" sz="2000" dirty="0" smtClean="0"/>
              <a:t>might fluctuate</a:t>
            </a:r>
            <a:endParaRPr lang="en-US" sz="20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" b="916"/>
          <a:stretch>
            <a:fillRect/>
          </a:stretch>
        </p:blipFill>
        <p:spPr bwMode="auto">
          <a:xfrm>
            <a:off x="4797425" y="1193800"/>
            <a:ext cx="4249738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770438" y="5184775"/>
            <a:ext cx="359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hydrothermally produced reductants:</a:t>
            </a:r>
            <a:b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</a:b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H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S, H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, CH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4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, Fe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007225" y="6421438"/>
            <a:ext cx="2104863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ct val="20000"/>
              </a:spcBef>
              <a:defRPr sz="1900">
                <a:latin typeface="Times New Roman" charset="0"/>
              </a:defRPr>
            </a:lvl1pPr>
          </a:lstStyle>
          <a:p>
            <a:r>
              <a:rPr lang="en-US" sz="1600" dirty="0">
                <a:solidFill>
                  <a:schemeClr val="bg2"/>
                </a:solidFill>
              </a:rPr>
              <a:t>[</a:t>
            </a:r>
            <a:r>
              <a:rPr lang="en-US" sz="1600" i="1" dirty="0">
                <a:solidFill>
                  <a:schemeClr val="bg2"/>
                </a:solidFill>
              </a:rPr>
              <a:t>after Stevenson, 2000</a:t>
            </a:r>
            <a:r>
              <a:rPr lang="en-US" sz="1600" dirty="0">
                <a:solidFill>
                  <a:schemeClr val="bg2"/>
                </a:solidFill>
              </a:rPr>
              <a:t>]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775200" y="1352550"/>
            <a:ext cx="287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radiation-produced oxidants:</a:t>
            </a:r>
            <a:b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</a:b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O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, H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O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, CH</a:t>
            </a:r>
            <a:r>
              <a:rPr lang="en-US" sz="1400" b="1" baseline="-25000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2</a:t>
            </a:r>
            <a:r>
              <a:rPr lang="en-US" sz="1400" b="1" dirty="0">
                <a:solidFill>
                  <a:srgbClr val="FF3058"/>
                </a:solidFill>
                <a:latin typeface="Lucida Grande" charset="0"/>
                <a:cs typeface="ＭＳ Ｐゴシック" charset="0"/>
              </a:rPr>
              <a:t>O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181600" y="685800"/>
            <a:ext cx="3557588" cy="914400"/>
            <a:chOff x="5181600" y="685800"/>
            <a:chExt cx="3557588" cy="914400"/>
          </a:xfrm>
        </p:grpSpPr>
        <p:sp>
          <p:nvSpPr>
            <p:cNvPr id="24" name="Line 11"/>
            <p:cNvSpPr>
              <a:spLocks noChangeShapeType="1"/>
            </p:cNvSpPr>
            <p:nvPr/>
          </p:nvSpPr>
          <p:spPr bwMode="auto">
            <a:xfrm flipH="1">
              <a:off x="7696200" y="1003300"/>
              <a:ext cx="88900" cy="5969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H="1">
              <a:off x="7239000" y="914400"/>
              <a:ext cx="76200" cy="4826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6515100" y="838200"/>
              <a:ext cx="114300" cy="5842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6096000" y="850900"/>
              <a:ext cx="114300" cy="5588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5181600" y="914400"/>
              <a:ext cx="76200" cy="4826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8077200" y="1003300"/>
              <a:ext cx="63500" cy="4445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H="1">
              <a:off x="5638800" y="863600"/>
              <a:ext cx="76200" cy="5334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7404100" y="685800"/>
              <a:ext cx="13350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e</a:t>
              </a:r>
              <a:r>
                <a:rPr lang="en-US" sz="1400" b="1" baseline="30000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-</a:t>
              </a:r>
              <a:r>
                <a:rPr lang="en-US" sz="1400" b="1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, O</a:t>
              </a:r>
              <a:r>
                <a:rPr lang="en-US" sz="1400" b="1" baseline="30000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+</a:t>
              </a:r>
              <a:r>
                <a:rPr lang="en-US" sz="1400" b="1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, S</a:t>
              </a:r>
              <a:r>
                <a:rPr lang="en-US" sz="1400" b="1" baseline="30000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+</a:t>
              </a:r>
              <a:r>
                <a:rPr lang="en-US" sz="1400" b="1" dirty="0">
                  <a:solidFill>
                    <a:srgbClr val="FFA800"/>
                  </a:solidFill>
                  <a:latin typeface="Lucida Grande" charset="0"/>
                  <a:cs typeface="ＭＳ Ｐゴシック" charset="0"/>
                </a:rPr>
                <a:t>, … </a:t>
              </a:r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 flipH="1">
              <a:off x="6858000" y="850900"/>
              <a:ext cx="114300" cy="558800"/>
            </a:xfrm>
            <a:prstGeom prst="line">
              <a:avLst/>
            </a:prstGeom>
            <a:noFill/>
            <a:ln w="19050">
              <a:solidFill>
                <a:srgbClr val="FFA8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416300"/>
            <a:ext cx="41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320800"/>
            <a:ext cx="2905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860" r="16162" b="25500"/>
          <a:stretch>
            <a:fillRect/>
          </a:stretch>
        </p:blipFill>
        <p:spPr bwMode="auto">
          <a:xfrm rot="16237201">
            <a:off x="284956" y="2062957"/>
            <a:ext cx="4714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411788"/>
            <a:ext cx="4191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0835" name="Picture 1035" descr="Europa_global_PIA005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35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1238"/>
            <a:ext cx="9072562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54000"/>
            <a:ext cx="7772400" cy="6858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solidFill>
                  <a:srgbClr val="00FFFF"/>
                </a:solidFill>
                <a:latin typeface="Times New Roman" charset="0"/>
              </a:rPr>
              <a:t>Europa’s Enigmatic Geology</a:t>
            </a:r>
            <a:endParaRPr lang="en-US" sz="3600" dirty="0">
              <a:solidFill>
                <a:srgbClr val="00FFFF"/>
              </a:solidFill>
              <a:latin typeface="Times New Roman" charset="0"/>
            </a:endParaRP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2209800" y="1193800"/>
            <a:ext cx="3352800" cy="3316288"/>
            <a:chOff x="104" y="752"/>
            <a:chExt cx="2304" cy="2279"/>
          </a:xfrm>
        </p:grpSpPr>
        <p:pic>
          <p:nvPicPr>
            <p:cNvPr id="283654" name="Picture 1030"/>
            <p:cNvPicPr>
              <a:picLocks noChangeAspect="1" noChangeArrowheads="1"/>
            </p:cNvPicPr>
            <p:nvPr/>
          </p:nvPicPr>
          <p:blipFill>
            <a:blip r:embed="rId5"/>
            <a:srcRect l="5882"/>
            <a:stretch>
              <a:fillRect/>
            </a:stretch>
          </p:blipFill>
          <p:spPr bwMode="auto">
            <a:xfrm>
              <a:off x="104" y="768"/>
              <a:ext cx="2304" cy="226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8100000" algn="ctr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83655" name="Text Box 1031"/>
            <p:cNvSpPr txBox="1">
              <a:spLocks noChangeArrowheads="1"/>
            </p:cNvSpPr>
            <p:nvPr/>
          </p:nvSpPr>
          <p:spPr bwMode="auto">
            <a:xfrm>
              <a:off x="609" y="752"/>
              <a:ext cx="1315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8100000" algn="ctr" rotWithShape="0">
                <a:schemeClr val="bg2">
                  <a:alpha val="75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FF00"/>
                  </a:solidFill>
                  <a:latin typeface="Helvetica" charset="0"/>
                </a:rPr>
                <a:t>ridged plains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1032"/>
          <p:cNvGrpSpPr>
            <a:grpSpLocks/>
          </p:cNvGrpSpPr>
          <p:nvPr/>
        </p:nvGrpSpPr>
        <p:grpSpPr bwMode="auto">
          <a:xfrm>
            <a:off x="5710238" y="1193800"/>
            <a:ext cx="3294062" cy="3317875"/>
            <a:chOff x="3376" y="752"/>
            <a:chExt cx="2264" cy="2280"/>
          </a:xfrm>
        </p:grpSpPr>
        <p:pic>
          <p:nvPicPr>
            <p:cNvPr id="283657" name="Picture 103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6" y="768"/>
              <a:ext cx="2264" cy="2264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81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283658" name="Text Box 1034"/>
            <p:cNvSpPr txBox="1">
              <a:spLocks noChangeArrowheads="1"/>
            </p:cNvSpPr>
            <p:nvPr/>
          </p:nvSpPr>
          <p:spPr bwMode="auto">
            <a:xfrm>
              <a:off x="3840" y="752"/>
              <a:ext cx="144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8100000" algn="ctr" rotWithShape="0">
                <a:schemeClr val="bg2">
                  <a:alpha val="75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FF00"/>
                  </a:solidFill>
                  <a:latin typeface="Helvetica" charset="0"/>
                </a:rPr>
                <a:t>chaotic terrain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7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902" t="43164" r="6902" b="1"/>
          <a:stretch/>
        </p:blipFill>
        <p:spPr>
          <a:xfrm>
            <a:off x="2743200" y="4377902"/>
            <a:ext cx="1907930" cy="1258039"/>
          </a:xfrm>
          <a:prstGeom prst="rect">
            <a:avLst/>
          </a:prstGeom>
          <a:noFill/>
          <a:ln w="19050">
            <a:solidFill>
              <a:srgbClr val="004AE3"/>
            </a:solidFill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780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31FFF7"/>
                </a:solidFill>
              </a:rPr>
              <a:t>Planetary Science Decadal Survey</a:t>
            </a:r>
            <a:endParaRPr lang="en-US" dirty="0">
              <a:solidFill>
                <a:srgbClr val="31FFF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066800"/>
            <a:ext cx="79188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“</a:t>
            </a:r>
            <a:r>
              <a:rPr lang="en-US" sz="2000" i="1" dirty="0"/>
              <a:t>The first step in understanding the potential of the outer solar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system </a:t>
            </a:r>
            <a:r>
              <a:rPr lang="en-US" sz="2000" i="1" dirty="0"/>
              <a:t>as an abode for life is a Europa mission with the goal of </a:t>
            </a:r>
            <a:endParaRPr lang="en-US" sz="2000" i="1" dirty="0" smtClean="0"/>
          </a:p>
          <a:p>
            <a:r>
              <a:rPr lang="en-US" sz="2000" i="1" dirty="0" smtClean="0"/>
              <a:t>	• Confirming </a:t>
            </a:r>
            <a:r>
              <a:rPr lang="en-US" sz="2000" i="1" dirty="0"/>
              <a:t>the presence of an interior ocean, </a:t>
            </a:r>
            <a:endParaRPr lang="en-US" sz="2000" i="1" dirty="0" smtClean="0"/>
          </a:p>
          <a:p>
            <a:r>
              <a:rPr lang="en-US" sz="2000" i="1" dirty="0" smtClean="0"/>
              <a:t>	• Characterizing </a:t>
            </a:r>
            <a:r>
              <a:rPr lang="en-US" sz="2000" i="1" dirty="0"/>
              <a:t>the satellite’s ice shell, and </a:t>
            </a:r>
            <a:endParaRPr lang="en-US" sz="2000" i="1" dirty="0" smtClean="0"/>
          </a:p>
          <a:p>
            <a:r>
              <a:rPr lang="en-US" sz="2000" i="1" dirty="0" smtClean="0"/>
              <a:t>	• Enabling </a:t>
            </a:r>
            <a:r>
              <a:rPr lang="en-US" sz="2000" i="1" dirty="0"/>
              <a:t>understanding of its geologic </a:t>
            </a:r>
            <a:r>
              <a:rPr lang="en-US" sz="2000" i="1" dirty="0" smtClean="0"/>
              <a:t>history”</a:t>
            </a:r>
            <a:endParaRPr lang="en-US" sz="2000" i="1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/>
          <a:srcRect t="10105"/>
          <a:stretch/>
        </p:blipFill>
        <p:spPr bwMode="auto">
          <a:xfrm>
            <a:off x="4813722" y="4377902"/>
            <a:ext cx="1883463" cy="1234587"/>
          </a:xfrm>
          <a:prstGeom prst="rect">
            <a:avLst/>
          </a:prstGeom>
          <a:noFill/>
          <a:ln w="19050">
            <a:solidFill>
              <a:srgbClr val="004AE3"/>
            </a:solidFill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/>
          <a:srcRect l="5875" t="5894" r="31553" b="30608"/>
          <a:stretch/>
        </p:blipFill>
        <p:spPr bwMode="auto">
          <a:xfrm>
            <a:off x="2743200" y="2997200"/>
            <a:ext cx="1902937" cy="1217928"/>
          </a:xfrm>
          <a:prstGeom prst="rect">
            <a:avLst/>
          </a:prstGeom>
          <a:noFill/>
          <a:ln w="19050">
            <a:solidFill>
              <a:srgbClr val="004AE3"/>
            </a:solidFill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33400" y="5944969"/>
            <a:ext cx="8113702" cy="646331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rgbClr val="004AE3"/>
            </a:solidFill>
          </a:ln>
        </p:spPr>
        <p:txBody>
          <a:bodyPr wrap="square" rtlCol="0">
            <a:spAutoFit/>
          </a:bodyPr>
          <a:lstStyle/>
          <a:p>
            <a:pPr marL="0" lvl="3" algn="ctr"/>
            <a:r>
              <a:rPr lang="en-US" sz="1800" i="1" dirty="0" smtClean="0"/>
              <a:t>A mission that is responsive to the Planetary Decadal Survey must </a:t>
            </a:r>
            <a:br>
              <a:rPr lang="en-US" sz="1800" i="1" dirty="0" smtClean="0"/>
            </a:br>
            <a:r>
              <a:rPr lang="en-US" sz="1800" i="1" dirty="0"/>
              <a:t>enable comprehensive </a:t>
            </a:r>
            <a:r>
              <a:rPr lang="en-US" sz="1800" i="1" dirty="0" smtClean="0"/>
              <a:t>study of Europa addressing these objectives</a:t>
            </a:r>
            <a:endParaRPr lang="en-US" sz="1800" i="1" dirty="0"/>
          </a:p>
        </p:txBody>
      </p:sp>
      <p:pic>
        <p:nvPicPr>
          <p:cNvPr id="16" name="Picture 15" descr="Europa_Interior_tin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60" y="3018028"/>
            <a:ext cx="1883525" cy="1197100"/>
          </a:xfrm>
          <a:prstGeom prst="rect">
            <a:avLst/>
          </a:prstGeom>
          <a:noFill/>
          <a:ln w="19050">
            <a:solidFill>
              <a:srgbClr val="004AE3"/>
            </a:solidFill>
            <a:miter lim="800000"/>
            <a:headEnd/>
            <a:tailEnd/>
          </a:ln>
        </p:spPr>
      </p:pic>
      <p:sp>
        <p:nvSpPr>
          <p:cNvPr id="29" name="Rectangle 11"/>
          <p:cNvSpPr>
            <a:spLocks/>
          </p:cNvSpPr>
          <p:nvPr/>
        </p:nvSpPr>
        <p:spPr bwMode="auto">
          <a:xfrm>
            <a:off x="2743200" y="4352824"/>
            <a:ext cx="168185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charset="0"/>
              <a:buNone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Composition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4823311" y="4352824"/>
            <a:ext cx="123434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charset="0"/>
              <a:buNone/>
            </a:pPr>
            <a:r>
              <a:rPr lang="en-US" sz="1800" b="1" dirty="0">
                <a:ea typeface="Arial" charset="0"/>
                <a:cs typeface="Arial" charset="0"/>
              </a:rPr>
              <a:t>Geology</a:t>
            </a:r>
          </a:p>
        </p:txBody>
      </p:sp>
      <p:sp>
        <p:nvSpPr>
          <p:cNvPr id="30" name="Rectangle 13"/>
          <p:cNvSpPr>
            <a:spLocks/>
          </p:cNvSpPr>
          <p:nvPr/>
        </p:nvSpPr>
        <p:spPr bwMode="auto">
          <a:xfrm>
            <a:off x="4823311" y="2994248"/>
            <a:ext cx="131545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charset="0"/>
              <a:buNone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Ice Shell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18"/>
          <p:cNvSpPr>
            <a:spLocks/>
          </p:cNvSpPr>
          <p:nvPr/>
        </p:nvSpPr>
        <p:spPr bwMode="auto">
          <a:xfrm>
            <a:off x="2743200" y="2971800"/>
            <a:ext cx="126266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 typeface="Arial" charset="0"/>
              <a:buNone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Ocean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2319" y="208008"/>
            <a:ext cx="7363130" cy="890479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1FFF7"/>
                </a:solidFill>
                <a:cs typeface="+mj-cs"/>
              </a:rPr>
              <a:t>Europa Clipper Concept: 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885" y="1118538"/>
            <a:ext cx="3759117" cy="30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B3D91"/>
                </a:solidFill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3D91"/>
                </a:solidFill>
                <a:ea typeface="ＭＳ Ｐゴシック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B3D91"/>
                </a:solidFill>
                <a:ea typeface="ＭＳ Ｐゴシック" charset="-128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B3D91"/>
                </a:solidFill>
                <a:ea typeface="ＭＳ Ｐゴシック" charset="-128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B3D91"/>
                </a:solidFill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defTabSz="4572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en-US" sz="1800" dirty="0">
                <a:solidFill>
                  <a:srgbClr val="B88472"/>
                </a:solidFill>
                <a:latin typeface="Verdana"/>
                <a:ea typeface="+mn-ea"/>
                <a:cs typeface="Verdana"/>
              </a:rPr>
              <a:t>Objectives:</a:t>
            </a:r>
            <a:r>
              <a:rPr lang="en-US" sz="1600" i="1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			</a:t>
            </a:r>
          </a:p>
          <a:p>
            <a:pPr defTabSz="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Ocean: </a:t>
            </a: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Existence, extent, salinity</a:t>
            </a:r>
            <a:endParaRPr lang="en-US" sz="1400" b="1" dirty="0">
              <a:solidFill>
                <a:srgbClr val="9FB8CD"/>
              </a:solidFill>
              <a:latin typeface="Verdana"/>
              <a:ea typeface="+mn-ea"/>
              <a:cs typeface="Verdana"/>
            </a:endParaRPr>
          </a:p>
          <a:p>
            <a:pPr defTabSz="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Ice Shell: </a:t>
            </a: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Water within or beneath; nature of surface-ice-ocean exchange</a:t>
            </a:r>
          </a:p>
          <a:p>
            <a:pPr defTabSz="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Composition: </a:t>
            </a: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Key compounds; links to ocean composition </a:t>
            </a:r>
          </a:p>
          <a:p>
            <a:pPr defTabSz="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Geology:</a:t>
            </a:r>
            <a:r>
              <a:rPr lang="en-US" sz="140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 </a:t>
            </a:r>
            <a:r>
              <a:rPr lang="en-US" sz="1400" i="1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S</a:t>
            </a: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urface feature formation; sites of recent or current activity</a:t>
            </a:r>
          </a:p>
          <a:p>
            <a:pPr defTabSz="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1400" b="1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Reconnaisance:</a:t>
            </a:r>
            <a:r>
              <a:rPr lang="en-US" sz="140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 </a:t>
            </a: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Surface characteristics at lander scales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1886" y="4215266"/>
            <a:ext cx="4168778" cy="241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B3D91"/>
                </a:solidFill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3D91"/>
                </a:solidFill>
                <a:ea typeface="ＭＳ Ｐゴシック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B3D91"/>
                </a:solidFill>
                <a:ea typeface="ＭＳ Ｐゴシック" charset="-128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B3D91"/>
                </a:solidFill>
                <a:ea typeface="ＭＳ Ｐゴシック" charset="-128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B3D91"/>
                </a:solidFill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0" indent="0" defTabSz="457200" eaLnBrk="1" hangingPunct="1">
              <a:lnSpc>
                <a:spcPct val="80000"/>
              </a:lnSpc>
              <a:spcBef>
                <a:spcPts val="1800"/>
              </a:spcBef>
              <a:buFontTx/>
              <a:buNone/>
            </a:pPr>
            <a:r>
              <a:rPr lang="en-US" sz="1800" dirty="0">
                <a:solidFill>
                  <a:srgbClr val="B88472"/>
                </a:solidFill>
                <a:latin typeface="Verdana"/>
                <a:ea typeface="+mn-ea"/>
                <a:cs typeface="Verdana"/>
              </a:rPr>
              <a:t>Model Payload:</a:t>
            </a:r>
            <a:r>
              <a:rPr lang="en-US" sz="1600" i="1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			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Ice-Penetrating Radar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Stereo Camera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Infrared Spectrometer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Neutral Mass Spectrometer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Gravity Science Antenna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Magnetometer &amp; Langmuir Probes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Reconnaissance Camera</a:t>
            </a:r>
          </a:p>
          <a:p>
            <a:pPr defTabSz="457200" eaLnBrk="1" hangingPunct="1">
              <a:lnSpc>
                <a:spcPct val="6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Thermal Imager</a:t>
            </a:r>
          </a:p>
        </p:txBody>
      </p:sp>
      <p:pic>
        <p:nvPicPr>
          <p:cNvPr id="37" name="Picture 36" descr="Screen shot 2011-12-13 at 5.07.44 PM.pn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448596"/>
            <a:ext cx="4174604" cy="296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5890" y="1127416"/>
            <a:ext cx="4549045" cy="148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None/>
              <a:defRPr sz="1700" i="1">
                <a:solidFill>
                  <a:srgbClr val="0B3D91"/>
                </a:solidFill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3D91"/>
                </a:solidFill>
                <a:ea typeface="ＭＳ Ｐゴシック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B3D91"/>
                </a:solidFill>
                <a:ea typeface="ＭＳ Ｐゴシック" charset="-128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B3D91"/>
                </a:solidFill>
                <a:ea typeface="ＭＳ Ｐゴシック" charset="-128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B3D91"/>
                </a:solidFill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defTabSz="457200" eaLnBrk="1" hangingPunct="1"/>
            <a:r>
              <a:rPr lang="en-US" sz="1800" i="0" dirty="0">
                <a:solidFill>
                  <a:srgbClr val="B88472"/>
                </a:solidFill>
                <a:latin typeface="Verdana"/>
                <a:ea typeface="+mn-ea"/>
                <a:cs typeface="Verdana"/>
              </a:rPr>
              <a:t>Operations Concept:</a:t>
            </a:r>
          </a:p>
          <a:p>
            <a:pPr marL="342900" indent="-342900" defTabSz="457200" eaLnBrk="1" hangingPunct="1">
              <a:buFont typeface="Arial"/>
              <a:buChar char="•"/>
            </a:pPr>
            <a:r>
              <a:rPr lang="en-US" sz="1400" i="0" smtClean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45 </a:t>
            </a:r>
            <a:r>
              <a:rPr lang="en-US" sz="1400" i="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low-altitude flybys </a:t>
            </a: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from Jupiter orbit</a:t>
            </a:r>
          </a:p>
          <a:p>
            <a:pPr marL="342900" indent="-342900" defTabSz="457200" eaLnBrk="1" hangingPunct="1">
              <a:buFont typeface="Arial"/>
              <a:buChar char="•"/>
            </a:pP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Investigation of </a:t>
            </a:r>
            <a:r>
              <a:rPr lang="en-US" sz="1400" i="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globally distributed regions</a:t>
            </a:r>
          </a:p>
          <a:p>
            <a:pPr marL="342900" indent="-342900" defTabSz="457200" eaLnBrk="1" hangingPunct="1">
              <a:buFont typeface="Arial"/>
              <a:buChar char="•"/>
            </a:pPr>
            <a:r>
              <a:rPr lang="en-US" sz="1400" i="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Simple and repetitive </a:t>
            </a: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science operations</a:t>
            </a:r>
          </a:p>
          <a:p>
            <a:pPr marL="342900" indent="-342900" defTabSz="457200" eaLnBrk="1" hangingPunct="1">
              <a:buFont typeface="Arial"/>
              <a:buChar char="•"/>
            </a:pP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Minimal time in high radiation environment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75890" y="2582070"/>
            <a:ext cx="4697874" cy="71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None/>
              <a:defRPr sz="1700" i="1">
                <a:solidFill>
                  <a:srgbClr val="0B3D91"/>
                </a:solidFill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3D91"/>
                </a:solidFill>
                <a:ea typeface="ＭＳ Ｐゴシック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B3D91"/>
                </a:solidFill>
                <a:ea typeface="ＭＳ Ｐゴシック" charset="-128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B3D91"/>
                </a:solidFill>
                <a:ea typeface="ＭＳ Ｐゴシック" charset="-128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B3D91"/>
                </a:solidFill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defTabSz="457200" eaLnBrk="1" hangingPunct="1"/>
            <a:r>
              <a:rPr lang="en-US" sz="1800" i="0" dirty="0">
                <a:solidFill>
                  <a:srgbClr val="B88472"/>
                </a:solidFill>
                <a:latin typeface="Verdana"/>
                <a:ea typeface="+mn-ea"/>
                <a:cs typeface="Verdana"/>
              </a:rPr>
              <a:t>Validated Cost Estimate:</a:t>
            </a:r>
          </a:p>
          <a:p>
            <a:pPr marL="342900" indent="-342900" defTabSz="4572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i="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Aerospace valida</a:t>
            </a:r>
            <a:r>
              <a:rPr lang="en-US" sz="1400" i="0" dirty="0" smtClean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ted </a:t>
            </a:r>
            <a:r>
              <a:rPr lang="en-US" sz="1400" i="0" dirty="0">
                <a:solidFill>
                  <a:srgbClr val="FFCC66"/>
                </a:solidFill>
                <a:latin typeface="Verdana"/>
                <a:ea typeface="+mn-ea"/>
                <a:cs typeface="Verdana"/>
              </a:rPr>
              <a:t>cost:</a:t>
            </a: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 $</a:t>
            </a:r>
            <a:r>
              <a:rPr lang="en-US" sz="1400" i="0" dirty="0" smtClean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2.1B </a:t>
            </a:r>
            <a:br>
              <a:rPr lang="en-US" sz="1400" i="0" dirty="0" smtClean="0">
                <a:solidFill>
                  <a:srgbClr val="9FB8CD"/>
                </a:solidFill>
                <a:latin typeface="Verdana"/>
                <a:ea typeface="+mn-ea"/>
                <a:cs typeface="Verdana"/>
              </a:rPr>
            </a:br>
            <a:r>
              <a:rPr lang="en-US" sz="1400" i="0" dirty="0" smtClean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(</a:t>
            </a:r>
            <a:r>
              <a:rPr lang="en-US" sz="1400" i="0" dirty="0">
                <a:solidFill>
                  <a:srgbClr val="9FB8CD"/>
                </a:solidFill>
                <a:latin typeface="Verdana"/>
                <a:ea typeface="+mn-ea"/>
                <a:cs typeface="Verdana"/>
              </a:rPr>
              <a:t>$FY15, w/o LV)</a:t>
            </a:r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61240" y="6477000"/>
            <a:ext cx="609600" cy="304800"/>
          </a:xfrm>
        </p:spPr>
        <p:txBody>
          <a:bodyPr/>
          <a:lstStyle/>
          <a:p>
            <a:fld id="{7125010E-AF85-4248-B159-64C6DC3B1737}" type="slidenum">
              <a:rPr lang="en-US" smtClean="0">
                <a:solidFill>
                  <a:srgbClr val="9FB8CD"/>
                </a:solidFill>
                <a:latin typeface="Verdana"/>
              </a:rPr>
              <a:pPr/>
              <a:t>31</a:t>
            </a:fld>
            <a:endParaRPr lang="en-US" dirty="0">
              <a:solidFill>
                <a:srgbClr val="9FB8CD"/>
              </a:solidFill>
              <a:latin typeface="Verdana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143000" y="6477000"/>
            <a:ext cx="7315200" cy="304800"/>
          </a:xfrm>
        </p:spPr>
        <p:txBody>
          <a:bodyPr/>
          <a:lstStyle/>
          <a:p>
            <a:r>
              <a:rPr lang="en-US" dirty="0" smtClean="0">
                <a:solidFill>
                  <a:srgbClr val="9FB8CD"/>
                </a:solidFill>
                <a:latin typeface="Verdana"/>
              </a:rPr>
              <a:t>The technical data in this document is controlled under the U.S. Export Regulations, release to foreign persons may require an export authorization.</a:t>
            </a:r>
          </a:p>
          <a:p>
            <a:r>
              <a:rPr lang="en-US" sz="600" i="1" dirty="0" smtClean="0">
                <a:solidFill>
                  <a:srgbClr val="FF0000"/>
                </a:solidFill>
                <a:latin typeface="Verdana"/>
              </a:rPr>
              <a:t>Pre-Decisional — For Planning and Discussion Purposes Only</a:t>
            </a:r>
            <a:endParaRPr lang="en-US" sz="600" i="1" dirty="0">
              <a:solidFill>
                <a:srgbClr val="FF0000"/>
              </a:solidFill>
              <a:latin typeface="Verdana"/>
            </a:endParaRPr>
          </a:p>
        </p:txBody>
      </p:sp>
      <p:pic>
        <p:nvPicPr>
          <p:cNvPr id="12" name="Picture 11" descr="Screen Shot 2013-07-08 at 1.39.1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384">
            <a:off x="3209511" y="2322919"/>
            <a:ext cx="4128367" cy="46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73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40100"/>
            <a:ext cx="5410200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8001000" cy="1143000"/>
          </a:xfrm>
        </p:spPr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Europa’s Differentiated Interior</a:t>
            </a: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724400" cy="21336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Axial moment of inertia from Doppler gravity data: </a:t>
            </a:r>
          </a:p>
          <a:p>
            <a:pPr lvl="1"/>
            <a:r>
              <a:rPr lang="en-US" sz="2400" dirty="0"/>
              <a:t>C/MR</a:t>
            </a:r>
            <a:r>
              <a:rPr lang="en-US" sz="2400" baseline="30000" dirty="0"/>
              <a:t>2</a:t>
            </a:r>
            <a:r>
              <a:rPr lang="en-US" sz="2400" dirty="0"/>
              <a:t> = 0.346</a:t>
            </a:r>
          </a:p>
          <a:p>
            <a:pPr lvl="1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O-rich crust: </a:t>
            </a:r>
            <a:br>
              <a:rPr lang="en-US" sz="2400" dirty="0"/>
            </a:br>
            <a:r>
              <a:rPr lang="en-US" sz="2400" dirty="0"/>
              <a:t>~80 – 170 km thick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5461000" y="6477000"/>
            <a:ext cx="2298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charset="0"/>
              </a:rPr>
              <a:t>[</a:t>
            </a:r>
            <a:r>
              <a:rPr lang="en-US" sz="1800" i="1" dirty="0">
                <a:latin typeface="Times New Roman" charset="0"/>
              </a:rPr>
              <a:t>Anderson et al., 1998</a:t>
            </a:r>
            <a:r>
              <a:rPr lang="en-US" sz="1800" dirty="0">
                <a:latin typeface="Times New Roman" charset="0"/>
              </a:rPr>
              <a:t>]</a:t>
            </a:r>
          </a:p>
        </p:txBody>
      </p:sp>
      <p:pic>
        <p:nvPicPr>
          <p:cNvPr id="10" name="Picture 9" descr="europa_interior_ocean2x_pret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625882" cy="462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7" name="Picture 5" descr="Carroll_Europa_m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001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31FFF7"/>
                </a:solidFill>
              </a:rPr>
              <a:t>Europa</a:t>
            </a:r>
            <a:r>
              <a:rPr lang="en-US" dirty="0" smtClean="0">
                <a:solidFill>
                  <a:srgbClr val="31FFF7"/>
                </a:solidFill>
                <a:latin typeface="Arial"/>
              </a:rPr>
              <a:t>’</a:t>
            </a:r>
            <a:r>
              <a:rPr lang="en-US" sz="3600" dirty="0" smtClean="0">
                <a:solidFill>
                  <a:srgbClr val="31FFF7"/>
                </a:solidFill>
              </a:rPr>
              <a:t>s </a:t>
            </a:r>
            <a:r>
              <a:rPr lang="en-US" sz="3600" dirty="0">
                <a:solidFill>
                  <a:srgbClr val="31FFF7"/>
                </a:solidFill>
              </a:rPr>
              <a:t>Magnetic Field</a:t>
            </a: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152400" y="6172200"/>
            <a:ext cx="2025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Palatino" charset="0"/>
              </a:rPr>
              <a:t>Art by Michael Carroll</a:t>
            </a:r>
          </a:p>
        </p:txBody>
      </p:sp>
    </p:spTree>
    <p:extLst>
      <p:ext uri="{BB962C8B-B14F-4D97-AF65-F5344CB8AC3E}">
        <p14:creationId xmlns:p14="http://schemas.microsoft.com/office/powerpoint/2010/main" val="391914066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MagFieldline0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723900"/>
            <a:ext cx="8890000" cy="49276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96200" y="5181600"/>
            <a:ext cx="14478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81600"/>
            <a:ext cx="9144000" cy="1676400"/>
          </a:xfrm>
          <a:prstGeom prst="rect">
            <a:avLst/>
          </a:prstGeom>
        </p:spPr>
      </p:pic>
      <p:sp>
        <p:nvSpPr>
          <p:cNvPr id="3614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8001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  <a:latin typeface="Times New Roman" charset="0"/>
              </a:rPr>
              <a:t>Europa’s Induced Magnetic Field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7511460" y="635000"/>
            <a:ext cx="1023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 charset="0"/>
              </a:rPr>
              <a:t>orbit plane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1460" y="876300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 charset="0"/>
              </a:rPr>
              <a:t>mag. equator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1460" y="1130300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 charset="0"/>
              </a:rPr>
              <a:t>field line at Europa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000" y="5372100"/>
            <a:ext cx="1245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Galileo E14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09600" y="6201946"/>
            <a:ext cx="20253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charset="0"/>
              </a:rPr>
              <a:t>[</a:t>
            </a:r>
            <a:r>
              <a:rPr lang="en-US" sz="1600" i="1" dirty="0" smtClean="0">
                <a:latin typeface="Times New Roman" charset="0"/>
              </a:rPr>
              <a:t>Schilling et </a:t>
            </a:r>
            <a:r>
              <a:rPr lang="en-US" sz="1600" i="1" dirty="0">
                <a:latin typeface="Times New Roman" charset="0"/>
              </a:rPr>
              <a:t>al., </a:t>
            </a:r>
            <a:r>
              <a:rPr lang="en-US" sz="1600" i="1" dirty="0" smtClean="0">
                <a:latin typeface="Times New Roman" charset="0"/>
              </a:rPr>
              <a:t>2007</a:t>
            </a:r>
            <a:r>
              <a:rPr lang="en-US" sz="1600" dirty="0" smtClean="0">
                <a:latin typeface="Times New Roman" charset="0"/>
              </a:rPr>
              <a:t>]</a:t>
            </a:r>
            <a:endParaRPr lang="en-US" sz="1600" dirty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50100" y="825500"/>
            <a:ext cx="342900" cy="736600"/>
            <a:chOff x="6972300" y="800100"/>
            <a:chExt cx="533400" cy="7366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6972300" y="800100"/>
              <a:ext cx="533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6972300" y="1041400"/>
              <a:ext cx="533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1FFF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972300" y="1295400"/>
              <a:ext cx="533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6972300" y="1536700"/>
              <a:ext cx="533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" name="Rectangle 15"/>
          <p:cNvSpPr/>
          <p:nvPr/>
        </p:nvSpPr>
        <p:spPr>
          <a:xfrm>
            <a:off x="7511460" y="1371600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 charset="0"/>
              </a:rPr>
              <a:t>vector at Europa</a:t>
            </a:r>
            <a:endParaRPr lang="en-US" sz="14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4150" y="5585996"/>
            <a:ext cx="1028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observed</a:t>
            </a:r>
            <a:endParaRPr lang="en-US" sz="1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1217" y="6235700"/>
            <a:ext cx="1907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no induction model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6553200" y="5867400"/>
            <a:ext cx="228600" cy="25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5092700" y="6083300"/>
            <a:ext cx="76200" cy="25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4337050" y="5403850"/>
            <a:ext cx="22379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ocean induction model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5181600" y="5715000"/>
            <a:ext cx="152400" cy="2116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-88900" y="4800600"/>
            <a:ext cx="3403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Times New Roman" charset="0"/>
              </a:rPr>
              <a:t>[</a:t>
            </a:r>
            <a:r>
              <a:rPr lang="en-US" sz="1800" i="1" dirty="0" smtClean="0">
                <a:solidFill>
                  <a:schemeClr val="bg1"/>
                </a:solidFill>
                <a:latin typeface="Times New Roman" charset="0"/>
              </a:rPr>
              <a:t>animation by E. Sturm using JET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</a:rPr>
              <a:t>]</a:t>
            </a:r>
            <a:endParaRPr lang="en-US" sz="18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00100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Europa’s Eccentric </a:t>
            </a:r>
            <a:r>
              <a:rPr lang="en-US" dirty="0">
                <a:solidFill>
                  <a:srgbClr val="00FFFF"/>
                </a:solidFill>
              </a:rPr>
              <a:t>Orbit</a:t>
            </a:r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/>
          <a:stretch/>
        </p:blipFill>
        <p:spPr bwMode="auto">
          <a:xfrm>
            <a:off x="3951692" y="1219200"/>
            <a:ext cx="5153138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4545530" y="6084888"/>
            <a:ext cx="1223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Helvetica" charset="0"/>
                <a:cs typeface="+mn-cs"/>
              </a:rPr>
              <a:t>not to scale</a:t>
            </a:r>
            <a:endParaRPr lang="en-US" sz="1800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47" name="Line 7"/>
          <p:cNvSpPr>
            <a:spLocks noChangeShapeType="1"/>
          </p:cNvSpPr>
          <p:nvPr/>
        </p:nvSpPr>
        <p:spPr bwMode="auto">
          <a:xfrm>
            <a:off x="7168080" y="61928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48" name="Line 8"/>
          <p:cNvSpPr>
            <a:spLocks noChangeShapeType="1"/>
          </p:cNvSpPr>
          <p:nvPr/>
        </p:nvSpPr>
        <p:spPr bwMode="auto">
          <a:xfrm>
            <a:off x="7168080" y="645953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7701480" y="6030913"/>
            <a:ext cx="1328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" charset="0"/>
                <a:cs typeface="+mn-cs"/>
              </a:rPr>
              <a:t>permanent bulge</a:t>
            </a:r>
            <a:endParaRPr lang="en-US" sz="1200" dirty="0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7701480" y="6316663"/>
            <a:ext cx="14679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" charset="0"/>
                <a:cs typeface="+mn-cs"/>
              </a:rPr>
              <a:t>variable tidal bulge</a:t>
            </a:r>
            <a:endParaRPr lang="en-US" sz="1200" dirty="0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55" name="Rectangle 15"/>
          <p:cNvSpPr>
            <a:spLocks noChangeArrowheads="1"/>
          </p:cNvSpPr>
          <p:nvPr/>
        </p:nvSpPr>
        <p:spPr bwMode="auto">
          <a:xfrm>
            <a:off x="4113730" y="6356350"/>
            <a:ext cx="21448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[after </a:t>
            </a:r>
            <a:r>
              <a:rPr lang="en-US" sz="1600" i="1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Nash et al., 1982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+mn-cs"/>
              </a:rPr>
              <a:t>]</a:t>
            </a:r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771241" y="1465759"/>
            <a:ext cx="13219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Helvetica" charset="0"/>
                <a:cs typeface="+mn-cs"/>
              </a:rPr>
              <a:t>P = 85 </a:t>
            </a:r>
            <a:r>
              <a:rPr lang="en-US" sz="2000" dirty="0" err="1" smtClean="0">
                <a:solidFill>
                  <a:srgbClr val="FFFFFF"/>
                </a:solidFill>
                <a:latin typeface="Helvetica" charset="0"/>
                <a:cs typeface="+mn-cs"/>
              </a:rPr>
              <a:t>hr</a:t>
            </a:r>
            <a:endParaRPr lang="en-US" sz="2000" dirty="0" smtClean="0">
              <a:solidFill>
                <a:srgbClr val="FFFFFF"/>
              </a:solidFill>
              <a:latin typeface="Helvetica" charset="0"/>
              <a:cs typeface="+mn-cs"/>
            </a:endParaRPr>
          </a:p>
          <a:p>
            <a:r>
              <a:rPr lang="en-US" i="1" dirty="0" smtClean="0">
                <a:solidFill>
                  <a:srgbClr val="FFFFFF"/>
                </a:solidFill>
                <a:latin typeface="Helvetica" charset="0"/>
                <a:cs typeface="+mn-cs"/>
              </a:rPr>
              <a:t>e</a:t>
            </a:r>
            <a:r>
              <a:rPr lang="en-US" dirty="0" smtClean="0">
                <a:solidFill>
                  <a:srgbClr val="FFFFFF"/>
                </a:solidFill>
                <a:latin typeface="Helvetica" charset="0"/>
                <a:cs typeface="+mn-cs"/>
              </a:rPr>
              <a:t> = 0.01</a:t>
            </a:r>
            <a:endParaRPr lang="en-US" dirty="0" smtClean="0">
              <a:solidFill>
                <a:srgbClr val="FFFFFF"/>
              </a:solidFill>
              <a:latin typeface="Times New Roman" charset="0"/>
              <a:cs typeface="+mn-cs"/>
            </a:endParaRP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800" y="1168400"/>
            <a:ext cx="4521200" cy="5537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332"/>
              </a:spcBef>
            </a:pPr>
            <a:r>
              <a:rPr lang="en-US" sz="2400" dirty="0" smtClean="0"/>
              <a:t>For </a:t>
            </a:r>
            <a:r>
              <a:rPr lang="en-US" sz="2400" dirty="0"/>
              <a:t>an eccentric satellite </a:t>
            </a:r>
            <a:r>
              <a:rPr lang="en-US" sz="2400" dirty="0" smtClean="0"/>
              <a:t>orbit, permanent bulge faces empty focus</a:t>
            </a:r>
          </a:p>
          <a:p>
            <a:pPr>
              <a:lnSpc>
                <a:spcPct val="90000"/>
              </a:lnSpc>
              <a:spcBef>
                <a:spcPts val="1332"/>
              </a:spcBef>
            </a:pPr>
            <a:r>
              <a:rPr lang="en-US" sz="2400" dirty="0"/>
              <a:t>R</a:t>
            </a:r>
            <a:r>
              <a:rPr lang="en-US" sz="2400" dirty="0" smtClean="0"/>
              <a:t>adial tide of ~</a:t>
            </a:r>
            <a:r>
              <a:rPr lang="en-US" sz="2400" dirty="0"/>
              <a:t>30 </a:t>
            </a:r>
            <a:r>
              <a:rPr lang="en-US" sz="2400" dirty="0" smtClean="0"/>
              <a:t>m for Europa </a:t>
            </a:r>
            <a:r>
              <a:rPr lang="en-US" sz="2400" dirty="0"/>
              <a:t>if ice shell </a:t>
            </a:r>
            <a:r>
              <a:rPr lang="en-US" sz="2400" dirty="0" smtClean="0"/>
              <a:t>is decoupled </a:t>
            </a:r>
            <a:r>
              <a:rPr lang="en-US" sz="2400" dirty="0"/>
              <a:t>by </a:t>
            </a:r>
            <a:r>
              <a:rPr lang="en-US" sz="2400" dirty="0" smtClean="0"/>
              <a:t>ocean</a:t>
            </a:r>
          </a:p>
          <a:p>
            <a:pPr>
              <a:lnSpc>
                <a:spcPct val="90000"/>
              </a:lnSpc>
              <a:spcBef>
                <a:spcPts val="1332"/>
              </a:spcBef>
            </a:pPr>
            <a:r>
              <a:rPr lang="en-US" sz="2400" dirty="0" smtClean="0"/>
              <a:t>Tidal bulge </a:t>
            </a:r>
            <a:r>
              <a:rPr lang="en-US" sz="2400" dirty="0" err="1" smtClean="0"/>
              <a:t>librates</a:t>
            </a:r>
            <a:r>
              <a:rPr lang="en-US" sz="2400" dirty="0" smtClean="0"/>
              <a:t> to face Jupiter’s center of mass</a:t>
            </a:r>
          </a:p>
          <a:p>
            <a:pPr>
              <a:lnSpc>
                <a:spcPct val="90000"/>
              </a:lnSpc>
              <a:spcBef>
                <a:spcPts val="1332"/>
              </a:spcBef>
            </a:pPr>
            <a:r>
              <a:rPr lang="en-US" sz="2400" dirty="0" smtClean="0"/>
              <a:t>Tidal </a:t>
            </a:r>
            <a:r>
              <a:rPr lang="en-US" sz="2400" dirty="0"/>
              <a:t>deformation dissipates energy </a:t>
            </a:r>
            <a:r>
              <a:rPr lang="en-US" sz="2400" dirty="0">
                <a:sym typeface="Symbol" charset="0"/>
              </a:rPr>
              <a:t></a:t>
            </a:r>
            <a:r>
              <a:rPr lang="en-US" sz="2400" dirty="0"/>
              <a:t> tidal </a:t>
            </a:r>
            <a:r>
              <a:rPr lang="en-US" sz="2400" dirty="0" smtClean="0"/>
              <a:t>heating</a:t>
            </a:r>
          </a:p>
          <a:p>
            <a:pPr>
              <a:lnSpc>
                <a:spcPct val="90000"/>
              </a:lnSpc>
              <a:spcBef>
                <a:spcPts val="1332"/>
              </a:spcBef>
            </a:pPr>
            <a:r>
              <a:rPr lang="en-US" sz="2400" dirty="0" smtClean="0"/>
              <a:t>Misaligned </a:t>
            </a:r>
            <a:r>
              <a:rPr lang="en-US" sz="2400" dirty="0"/>
              <a:t>tidal bulge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ice thickness variations promote </a:t>
            </a:r>
            <a:r>
              <a:rPr lang="en-US" sz="2400" dirty="0"/>
              <a:t>nonsynchronous </a:t>
            </a:r>
            <a:r>
              <a:rPr lang="en-US" sz="2400" dirty="0" smtClean="0"/>
              <a:t>rotation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1332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03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8" name="Rectangle 13"/>
          <p:cNvSpPr>
            <a:spLocks noChangeArrowheads="1"/>
          </p:cNvSpPr>
          <p:nvPr/>
        </p:nvSpPr>
        <p:spPr bwMode="auto">
          <a:xfrm>
            <a:off x="8991600" y="0"/>
            <a:ext cx="1524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5829300"/>
            <a:ext cx="8915400" cy="1181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Eccentric orbit raises ~30 m tide above a global ocean.</a:t>
            </a:r>
          </a:p>
          <a:p>
            <a:pPr eaLnBrk="1" hangingPunct="1">
              <a:lnSpc>
                <a:spcPct val="80000"/>
              </a:lnSpc>
            </a:pPr>
            <a:endParaRPr lang="en-US" sz="300"/>
          </a:p>
          <a:p>
            <a:pPr eaLnBrk="1" hangingPunct="1">
              <a:lnSpc>
                <a:spcPct val="80000"/>
              </a:lnSpc>
            </a:pPr>
            <a:endParaRPr lang="en-US" sz="3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Tidal heating of warm (softest) ice, and perhaps mantle.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</p:txBody>
      </p:sp>
      <p:pic>
        <p:nvPicPr>
          <p:cNvPr id="13927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/>
          <a:stretch>
            <a:fillRect/>
          </a:stretch>
        </p:blipFill>
        <p:spPr bwMode="auto">
          <a:xfrm>
            <a:off x="152400" y="-12700"/>
            <a:ext cx="12461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Europa_Tidal_Heating.mov" descr="/Users/rtpappal/BOB'S TALKS/IcyMoonTalks/Icy_Satellite_Oceans/Europa_Tidal_Heating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0475"/>
            <a:ext cx="7924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Rectangle 22"/>
          <p:cNvSpPr>
            <a:spLocks noChangeArrowheads="1"/>
          </p:cNvSpPr>
          <p:nvPr/>
        </p:nvSpPr>
        <p:spPr bwMode="auto">
          <a:xfrm>
            <a:off x="381000" y="5486400"/>
            <a:ext cx="8382000" cy="304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80010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FFFF"/>
                </a:solidFill>
                <a:latin typeface="Times New Roman" charset="0"/>
              </a:rPr>
              <a:t>Tidal Flexing </a:t>
            </a:r>
            <a:r>
              <a:rPr lang="en-US" sz="3600">
                <a:solidFill>
                  <a:srgbClr val="00FFFF"/>
                </a:solidFill>
                <a:latin typeface="Times New Roman" charset="0"/>
                <a:sym typeface="Symbol" charset="0"/>
              </a:rPr>
              <a:t> </a:t>
            </a:r>
            <a:r>
              <a:rPr lang="en-US" sz="3600">
                <a:solidFill>
                  <a:srgbClr val="00FFFF"/>
                </a:solidFill>
                <a:latin typeface="Times New Roman" charset="0"/>
              </a:rPr>
              <a:t>Tidal Heating</a:t>
            </a:r>
          </a:p>
        </p:txBody>
      </p:sp>
    </p:spTree>
    <p:extLst>
      <p:ext uri="{BB962C8B-B14F-4D97-AF65-F5344CB8AC3E}">
        <p14:creationId xmlns:p14="http://schemas.microsoft.com/office/powerpoint/2010/main" val="19729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39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92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9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9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7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0" y="6537325"/>
            <a:ext cx="15696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Palatino" charset="0"/>
                <a:cs typeface="+mn-cs"/>
              </a:rPr>
              <a:t>Mosaic by Orion</a:t>
            </a:r>
          </a:p>
        </p:txBody>
      </p:sp>
      <p:sp>
        <p:nvSpPr>
          <p:cNvPr id="96274" name="Rectangle 18"/>
          <p:cNvSpPr>
            <a:spLocks noGrp="1" noChangeArrowheads="1"/>
          </p:cNvSpPr>
          <p:nvPr>
            <p:ph type="title"/>
          </p:nvPr>
        </p:nvSpPr>
        <p:spPr>
          <a:xfrm>
            <a:off x="533400" y="25400"/>
            <a:ext cx="8001000" cy="1143000"/>
          </a:xfrm>
          <a:noFill/>
          <a:ln/>
        </p:spPr>
        <p:txBody>
          <a:bodyPr/>
          <a:lstStyle/>
          <a:p>
            <a:r>
              <a:rPr lang="en-US" sz="3600" dirty="0">
                <a:solidFill>
                  <a:srgbClr val="31FFF7"/>
                </a:solidFill>
              </a:rPr>
              <a:t>Ridges</a:t>
            </a:r>
          </a:p>
        </p:txBody>
      </p:sp>
    </p:spTree>
    <p:extLst>
      <p:ext uri="{BB962C8B-B14F-4D97-AF65-F5344CB8AC3E}">
        <p14:creationId xmlns:p14="http://schemas.microsoft.com/office/powerpoint/2010/main" val="343241807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ylar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1158</Words>
  <Application>Microsoft Macintosh PowerPoint</Application>
  <PresentationFormat>On-screen Show (4:3)</PresentationFormat>
  <Paragraphs>272</Paragraphs>
  <Slides>31</Slides>
  <Notes>28</Notes>
  <HiddenSlides>0</HiddenSlides>
  <MMClips>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Blank Presentation</vt:lpstr>
      <vt:lpstr>Pulse</vt:lpstr>
      <vt:lpstr>1_Pulse</vt:lpstr>
      <vt:lpstr>2_Pulse</vt:lpstr>
      <vt:lpstr>5_Pulse</vt:lpstr>
      <vt:lpstr>3_Pulse</vt:lpstr>
      <vt:lpstr>4_Pulse</vt:lpstr>
      <vt:lpstr>Mylar</vt:lpstr>
      <vt:lpstr>The Hidden Ocean of Europa: Exploring a Potentially Habitable World</vt:lpstr>
      <vt:lpstr>Some Reactions That Can Power Life</vt:lpstr>
      <vt:lpstr>Europa’s Enigmatic Geology</vt:lpstr>
      <vt:lpstr>Europa’s Differentiated Interior</vt:lpstr>
      <vt:lpstr>Europa’s Magnetic Field</vt:lpstr>
      <vt:lpstr>Europa’s Induced Magnetic Field</vt:lpstr>
      <vt:lpstr>Europa’s Eccentric Orbit</vt:lpstr>
      <vt:lpstr>Tidal Flexing  Tidal Heating</vt:lpstr>
      <vt:lpstr>Ridges</vt:lpstr>
      <vt:lpstr>Diurnal Stresses </vt:lpstr>
      <vt:lpstr>Cycloidal Fractures</vt:lpstr>
      <vt:lpstr>Global Stress Mechanisms</vt:lpstr>
      <vt:lpstr>Ridge Morphology</vt:lpstr>
      <vt:lpstr>Ridge Models</vt:lpstr>
      <vt:lpstr>PowerPoint Presentation</vt:lpstr>
      <vt:lpstr>Bands</vt:lpstr>
      <vt:lpstr>Regional-Scale Folds</vt:lpstr>
      <vt:lpstr>Impact Structures</vt:lpstr>
      <vt:lpstr>Surface Composition</vt:lpstr>
      <vt:lpstr>Proposed Radiolytic Sulfur Cycle</vt:lpstr>
      <vt:lpstr>Lenticulae (“Freckles”)</vt:lpstr>
      <vt:lpstr>Convection in Europa's Ice Shell</vt:lpstr>
      <vt:lpstr>Journey to Conamara Chaos</vt:lpstr>
      <vt:lpstr>Icebergs?</vt:lpstr>
      <vt:lpstr>Chaos</vt:lpstr>
      <vt:lpstr>Cyclical Geological Activity? </vt:lpstr>
      <vt:lpstr>Summary Model</vt:lpstr>
      <vt:lpstr>Europa Plumes</vt:lpstr>
      <vt:lpstr>Europa: Ingredients for Life?</vt:lpstr>
      <vt:lpstr>Planetary Science Decadal Survey</vt:lpstr>
      <vt:lpstr>Europa Clipper Concept: Summary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Ices and Oceans  in the Outer Solar System</dc:title>
  <dc:creator>Robert Pappalardo</dc:creator>
  <cp:lastModifiedBy>Robert Pappalardo</cp:lastModifiedBy>
  <cp:revision>986</cp:revision>
  <cp:lastPrinted>2013-02-14T07:31:00Z</cp:lastPrinted>
  <dcterms:created xsi:type="dcterms:W3CDTF">2006-10-17T05:50:10Z</dcterms:created>
  <dcterms:modified xsi:type="dcterms:W3CDTF">2014-08-12T05:12:52Z</dcterms:modified>
</cp:coreProperties>
</file>